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70" r:id="rId4"/>
    <p:sldId id="277" r:id="rId5"/>
    <p:sldId id="278" r:id="rId6"/>
    <p:sldId id="279" r:id="rId7"/>
    <p:sldId id="282" r:id="rId8"/>
    <p:sldId id="280" r:id="rId9"/>
    <p:sldId id="283" r:id="rId10"/>
    <p:sldId id="284" r:id="rId11"/>
    <p:sldId id="285" r:id="rId12"/>
    <p:sldId id="286" r:id="rId13"/>
    <p:sldId id="287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8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BB2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96"/>
    <p:restoredTop sz="96327"/>
  </p:normalViewPr>
  <p:slideViewPr>
    <p:cSldViewPr snapToGrid="0" snapToObjects="1">
      <p:cViewPr varScale="1">
        <p:scale>
          <a:sx n="101" d="100"/>
          <a:sy n="101" d="100"/>
        </p:scale>
        <p:origin x="1368" y="200"/>
      </p:cViewPr>
      <p:guideLst>
        <p:guide orient="horz" pos="2160"/>
        <p:guide pos="18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FB44A-1680-9D6F-156D-C7D30916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B2D08-D92E-58F2-0F1F-BF0D87DB6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E5BA2-186C-86D2-F9C3-F0F905BD4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2A9C-99E8-A14D-AF87-D614D897E5B9}" type="datetimeFigureOut">
              <a:rPr lang="en-US" smtClean="0"/>
              <a:t>6/27/23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0B57A-F4A8-366E-DC06-2C9C4433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B8BCF-DAF4-3E32-8BA8-850F7042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F7CA-26A6-0A4E-BA4B-524CDD947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4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EDC7-9192-B1CE-7A6A-EDCBDB3A8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0F836-A4A4-2458-0BB1-3EBB49198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BD184-0529-0652-359F-6D337699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2A9C-99E8-A14D-AF87-D614D897E5B9}" type="datetimeFigureOut">
              <a:rPr lang="en-US" smtClean="0"/>
              <a:t>6/27/23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97D13-5673-8AE4-D4F9-D7AD2035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ACCF7-FE40-FABF-11A8-B813D328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F7CA-26A6-0A4E-BA4B-524CDD947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4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B54CE3-F7D3-9774-351E-0F97E45E1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6DD8B-1CBF-4F15-8E5A-F299D12AF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D8FFC-B585-2653-2CA8-3180CD85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2A9C-99E8-A14D-AF87-D614D897E5B9}" type="datetimeFigureOut">
              <a:rPr lang="en-US" smtClean="0"/>
              <a:t>6/27/23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43CFF-4752-503B-E36E-A24357B2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DA083-B779-6EDB-9E20-EE4418B1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F7CA-26A6-0A4E-BA4B-524CDD947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2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305CD-3536-75CD-663B-87860A7D0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5BD7D-B281-3257-17B6-4076E5E5E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B869A-D00E-B040-43D1-E959D90D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2A9C-99E8-A14D-AF87-D614D897E5B9}" type="datetimeFigureOut">
              <a:rPr lang="en-US" smtClean="0"/>
              <a:t>6/27/23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CFD30-1BFA-DB22-2E34-34F579A5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93588-5786-CEC9-13B2-85DEEDB0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F7CA-26A6-0A4E-BA4B-524CDD947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0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942D2-3E4C-3B30-8235-18AFB8B4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02510-8C13-C110-8313-A10B7CBB4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0C159-ABE0-3A84-B6B6-5056ECB7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2A9C-99E8-A14D-AF87-D614D897E5B9}" type="datetimeFigureOut">
              <a:rPr lang="en-US" smtClean="0"/>
              <a:t>6/27/23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D577-05C6-81ED-F438-6D042FB1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E86CA-17ED-524A-7775-FADD0D5C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F7CA-26A6-0A4E-BA4B-524CDD947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1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744F-850C-E514-00DE-7FA690F1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1E3EA-4981-5CBD-CCC2-F61AA1EAA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97EC8-B14B-295F-BC7B-77560629B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F91F1-7B60-3378-CA7B-509F82EF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2A9C-99E8-A14D-AF87-D614D897E5B9}" type="datetimeFigureOut">
              <a:rPr lang="en-US" smtClean="0"/>
              <a:t>6/27/23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8899-59BD-EBD2-D429-04EE289F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6C799-D08E-201A-BB6C-6A608F21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F7CA-26A6-0A4E-BA4B-524CDD947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3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A7297-30AF-1779-296C-9E5FB3D4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821A7-6A80-8FFB-616C-57A7F2E0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2FB57-6231-B989-32B1-7FD9D0D02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B9477-5C80-9FE2-F9B5-E9F9B4A90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BE3DB-DDA9-370F-78B6-EDD35F723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0EC044-6B44-6BB3-4FC4-DB2A7FAA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2A9C-99E8-A14D-AF87-D614D897E5B9}" type="datetimeFigureOut">
              <a:rPr lang="en-US" smtClean="0"/>
              <a:t>6/27/23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621271-DE25-A254-6D47-D2848CAA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84786-D549-2B27-8397-50B39735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F7CA-26A6-0A4E-BA4B-524CDD947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0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C28B-193C-F02C-162A-139ED277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4AF75-A8E6-5CAB-868A-2C947352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2A9C-99E8-A14D-AF87-D614D897E5B9}" type="datetimeFigureOut">
              <a:rPr lang="en-US" smtClean="0"/>
              <a:t>6/27/23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5205F-13AD-61EF-7961-9F41C8CAB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77C9D-0A9E-12BA-3CCC-255CB6CC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F7CA-26A6-0A4E-BA4B-524CDD947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9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ABD27-5DA5-73DE-9863-FF14BFF93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2A9C-99E8-A14D-AF87-D614D897E5B9}" type="datetimeFigureOut">
              <a:rPr lang="en-US" smtClean="0"/>
              <a:t>6/27/23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6B006D-0691-5C7D-11EA-1AA90FE6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098B3-73F7-7CC7-1A93-66513386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F7CA-26A6-0A4E-BA4B-524CDD947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0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49E97-6568-176C-5C87-F565C832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9F132-0BDE-E21D-938B-C4070E67F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8ACF6-F204-AEFC-C328-48F06684C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7B574-E0CC-6646-F680-E8246BAD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2A9C-99E8-A14D-AF87-D614D897E5B9}" type="datetimeFigureOut">
              <a:rPr lang="en-US" smtClean="0"/>
              <a:t>6/27/23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4DA4E-DF21-37B8-4CB0-4753F5C5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FF4AB-FE1B-1109-B145-AE6CAD17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F7CA-26A6-0A4E-BA4B-524CDD947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9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1FFE-60F1-5C18-54FD-65A7C4A2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3DA0F-4387-9290-CB97-26BE68876B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EE6A6-AFE6-BDFE-C411-EE72992B2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62334-7773-8CA5-02A0-3E7A4EDA9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2A9C-99E8-A14D-AF87-D614D897E5B9}" type="datetimeFigureOut">
              <a:rPr lang="en-US" smtClean="0"/>
              <a:t>6/27/23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54EC2-334F-7417-6BFA-4451AA90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466DB-793C-09C1-59AB-E4D39F94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F7CA-26A6-0A4E-BA4B-524CDD947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4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D0A3E-B4D2-F5E4-46B8-25446FEB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D0595-C943-6431-4C8C-4B84FDB6D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E4994-C7E0-0999-A526-154A614F9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E2A9C-99E8-A14D-AF87-D614D897E5B9}" type="datetimeFigureOut">
              <a:rPr lang="en-US" smtClean="0"/>
              <a:t>6/27/23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BCE91-1D51-C9FA-AD6A-95FB91DC9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223B8-BD08-24F2-9C0C-4AA5F2EFF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8F7CA-26A6-0A4E-BA4B-524CDD947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1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B11F-30AB-E31B-153E-414B8EC3B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746" y="1847633"/>
            <a:ext cx="9144000" cy="646331"/>
          </a:xfrm>
        </p:spPr>
        <p:txBody>
          <a:bodyPr lIns="0">
            <a:spAutoFit/>
          </a:bodyPr>
          <a:lstStyle/>
          <a:p>
            <a:pPr algn="l"/>
            <a:r>
              <a:rPr lang="en-US" sz="4000" b="1" dirty="0">
                <a:solidFill>
                  <a:srgbClr val="565BB2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Mainstreaming Slide Deck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F3DB5-0AC2-2C33-EBD8-A571146DE018}"/>
              </a:ext>
            </a:extLst>
          </p:cNvPr>
          <p:cNvCxnSpPr/>
          <p:nvPr/>
        </p:nvCxnSpPr>
        <p:spPr>
          <a:xfrm>
            <a:off x="849746" y="2484728"/>
            <a:ext cx="772159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217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BE68-17F0-30D8-D894-51DEAC4F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0"/>
            <a:ext cx="10060709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How To Order Genetic Testing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1FD1CA4-03B7-4AC7-6B0C-2B465111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1620000"/>
            <a:ext cx="10173979" cy="4538105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Slide for local instructions and requisition (depending on jurisdiction)</a:t>
            </a: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 descr="A black and white dna symbol&#10;&#10;Description automatically generated with low confidence">
            <a:extLst>
              <a:ext uri="{FF2B5EF4-FFF2-40B4-BE49-F238E27FC236}">
                <a16:creationId xmlns:a16="http://schemas.microsoft.com/office/drawing/2014/main" id="{35FA0F69-ADF0-4141-959F-3BDE5FB5D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979" y="36000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5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BE68-17F0-30D8-D894-51DEAC4F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0"/>
            <a:ext cx="10060709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Genetic Testing Is A Choice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1FD1CA4-03B7-4AC7-6B0C-2B465111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1" y="1620000"/>
            <a:ext cx="9594584" cy="4538105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Not everyone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wants to know about hereditary cancer risk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If your patient has many questions or wishes to speak with a genetic counsellor prior to deciding whether or not to have genetic testing, they can still be referred to clinical geneti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cs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They should be aware that there may be a wait-time for an appointment depending on the jurisdiction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6" name="Picture 5" descr="A blue and orange dice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76118500-316E-AE45-34AE-276B18E0C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585" y="36000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BE68-17F0-30D8-D894-51DEAC4F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0"/>
            <a:ext cx="10060709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Value Of Interdisciplinary Teamwork: Find Your Champions!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1FD1CA4-03B7-4AC7-6B0C-2B465111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1" y="1620000"/>
            <a:ext cx="10237134" cy="4878000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Genetic Counsellors:</a:t>
            </a:r>
          </a:p>
          <a:p>
            <a:pPr marL="72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Courier New" panose="02070309020205020404" pitchFamily="49" charset="0"/>
              <a:buChar char="o"/>
            </a:pPr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Provide genetic expertise</a:t>
            </a:r>
            <a:endParaRPr lang="en-CA" sz="18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Times New Roman" panose="02020603050405020304" pitchFamily="18" charset="0"/>
            </a:endParaRPr>
          </a:p>
          <a:p>
            <a:pPr marL="72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Courier New" panose="02070309020205020404" pitchFamily="49" charset="0"/>
              <a:buChar char="o"/>
            </a:pPr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Assist in communications with both healthcare providers and patients</a:t>
            </a:r>
            <a:endParaRPr lang="en-CA" sz="18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Times New Roman" panose="02020603050405020304" pitchFamily="18" charset="0"/>
            </a:endParaRPr>
          </a:p>
          <a:p>
            <a:pPr marL="72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Courier New" panose="02070309020205020404" pitchFamily="49" charset="0"/>
              <a:buChar char="o"/>
            </a:pPr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Manage family genetic testing when a pathogenic variant is found</a:t>
            </a:r>
            <a:endParaRPr lang="en-CA" sz="18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Times New Roman" panose="02020603050405020304" pitchFamily="18" charset="0"/>
            </a:endParaRPr>
          </a:p>
          <a:p>
            <a:pPr marL="72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Courier New" panose="02070309020205020404" pitchFamily="49" charset="0"/>
              <a:buChar char="o"/>
            </a:pPr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Refer at risk family members to appropriate specialists for surveillance and prevention options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60000" indent="-36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Oncology Specialists:</a:t>
            </a:r>
          </a:p>
          <a:p>
            <a:pPr marL="72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Courier New" panose="02070309020205020404" pitchFamily="49" charset="0"/>
              <a:buChar char="o"/>
            </a:pPr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Initiate genetic testing</a:t>
            </a:r>
            <a:endParaRPr lang="en-CA" sz="18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Times New Roman" panose="02020603050405020304" pitchFamily="18" charset="0"/>
            </a:endParaRPr>
          </a:p>
          <a:p>
            <a:pPr marL="72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Courier New" panose="02070309020205020404" pitchFamily="49" charset="0"/>
              <a:buChar char="o"/>
            </a:pPr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Use genetic information (as appropriate) in their patient’s care</a:t>
            </a:r>
            <a:endParaRPr lang="en-CA" sz="18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Times New Roman" panose="02020603050405020304" pitchFamily="18" charset="0"/>
            </a:endParaRPr>
          </a:p>
          <a:p>
            <a:pPr marL="72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Courier New" panose="02070309020205020404" pitchFamily="49" charset="0"/>
              <a:buChar char="o"/>
            </a:pPr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Refer patients to genetics for further information (if needed)</a:t>
            </a:r>
            <a:endParaRPr lang="en-CA" sz="18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Times New Roman" panose="02020603050405020304" pitchFamily="18" charset="0"/>
            </a:endParaRPr>
          </a:p>
          <a:p>
            <a:pPr marL="72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Courier New" panose="02070309020205020404" pitchFamily="49" charset="0"/>
              <a:buChar char="o"/>
            </a:pPr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Offer input on new cancer treatment options as they evolve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 Neue Light" panose="02000403000000020004" pitchFamily="2" charset="0"/>
              <a:ea typeface="Helvetica Neue Light" panose="020004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7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BE68-17F0-30D8-D894-51DEAC4F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0"/>
            <a:ext cx="10060709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Next Steps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1FD1CA4-03B7-4AC7-6B0C-2B465111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1" y="1620000"/>
            <a:ext cx="9594584" cy="4538105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Your local contact for mainstreaming is:</a:t>
            </a:r>
          </a:p>
        </p:txBody>
      </p:sp>
    </p:spTree>
    <p:extLst>
      <p:ext uri="{BB962C8B-B14F-4D97-AF65-F5344CB8AC3E}">
        <p14:creationId xmlns:p14="http://schemas.microsoft.com/office/powerpoint/2010/main" val="804804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6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BE68-17F0-30D8-D894-51DEAC4F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0"/>
            <a:ext cx="9472957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What Is Mainstreaming?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7A38A-9EC5-51B7-12E8-BAD7E1C48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1" y="1620000"/>
            <a:ext cx="9792292" cy="1819619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In a “mainstreaming” genetic testing pathway, pre-test genetic counselling is performed by non-genetic healthcare professionals, thereby making genetic testing more accessible to all eligible patients who might benefit from 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3679D2-D27E-F8B9-CEC8-88B53DA3F82C}"/>
              </a:ext>
            </a:extLst>
          </p:cNvPr>
          <p:cNvSpPr txBox="1">
            <a:spLocks/>
          </p:cNvSpPr>
          <p:nvPr/>
        </p:nvSpPr>
        <p:spPr>
          <a:xfrm>
            <a:off x="1440000" y="3060000"/>
            <a:ext cx="10060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Why Use Mainstreaming?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05FD9C-2C31-9375-E4DF-3DC15D40EAFA}"/>
              </a:ext>
            </a:extLst>
          </p:cNvPr>
          <p:cNvSpPr txBox="1">
            <a:spLocks/>
          </p:cNvSpPr>
          <p:nvPr/>
        </p:nvSpPr>
        <p:spPr>
          <a:xfrm>
            <a:off x="1440000" y="4248000"/>
            <a:ext cx="10173979" cy="181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b="1" dirty="0">
                <a:solidFill>
                  <a:srgbClr val="565BB2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Increase accessibility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to genetic testing and specific cancer treatments</a:t>
            </a:r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Obtain genetic results </a:t>
            </a:r>
            <a:r>
              <a:rPr lang="en-US" sz="2000" b="1" dirty="0">
                <a:solidFill>
                  <a:srgbClr val="565BB2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more rapidly</a:t>
            </a:r>
            <a:endParaRPr lang="en-CA" sz="2000" b="1" dirty="0">
              <a:solidFill>
                <a:srgbClr val="565BB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Enhance </a:t>
            </a:r>
            <a:r>
              <a:rPr lang="en-US" sz="2000" b="1" dirty="0">
                <a:solidFill>
                  <a:srgbClr val="565BB2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efficient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 use of healthcare resources</a:t>
            </a:r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8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BE68-17F0-30D8-D894-51DEAC4F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0"/>
            <a:ext cx="10060709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Who Is Eligible?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7A38A-9EC5-51B7-12E8-BAD7E1C48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1620000"/>
            <a:ext cx="10173979" cy="4538105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Personal history of:</a:t>
            </a:r>
          </a:p>
          <a:p>
            <a:pPr marL="720000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Wingdings" pitchFamily="2" charset="2"/>
              <a:buChar char="ü"/>
            </a:pP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pithelial ovarian cancer </a:t>
            </a:r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720000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Wingdings" pitchFamily="2" charset="2"/>
              <a:buChar char="ü"/>
            </a:pP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reast cancer (≤35 years, triple negative ≤60 years)</a:t>
            </a:r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720000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Wingdings" pitchFamily="2" charset="2"/>
              <a:buChar char="ü"/>
            </a:pP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etastatic or high-risk prostate cancer</a:t>
            </a:r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720000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Wingdings" pitchFamily="2" charset="2"/>
              <a:buChar char="ü"/>
            </a:pP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ancreatic adenocarcinoma</a:t>
            </a:r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None/>
            </a:pPr>
            <a:r>
              <a:rPr lang="en-US" sz="2000" dirty="0">
                <a:solidFill>
                  <a:srgbClr val="565BB2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NOTE: Specific criteria may vary by jurisdiction</a:t>
            </a:r>
            <a:endParaRPr lang="en-US" sz="2000" dirty="0">
              <a:solidFill>
                <a:srgbClr val="565BB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4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BE68-17F0-30D8-D894-51DEAC4F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0"/>
            <a:ext cx="10060709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7A38A-9EC5-51B7-12E8-BAD7E1C48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1" y="1620000"/>
            <a:ext cx="9038530" cy="3086911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Principles to consider in the decision to mainstream a patient</a:t>
            </a: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: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720000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Patient is eligible for hereditary cancer testing based on their own personal history of cancer, regardless of family history</a:t>
            </a: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720000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Results of hereditary cancer testing may impact surgical, radiation and/or systemic treatment planning, requiring an expedited turnaround time</a:t>
            </a: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720000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Patient has a poor prognosis and may not survive to attend a cancer genetics pre-test counselling appointment</a:t>
            </a:r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F2FD9-1C5E-20D9-AB1E-840E42C94791}"/>
              </a:ext>
            </a:extLst>
          </p:cNvPr>
          <p:cNvSpPr txBox="1"/>
          <p:nvPr/>
        </p:nvSpPr>
        <p:spPr>
          <a:xfrm>
            <a:off x="1440000" y="6264000"/>
            <a:ext cx="93324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Mainstreaming Toolkit.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Implementation Guide for Mainstreaming Hereditary Cancer Testing. </a:t>
            </a:r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September 14, 2021 (Cancer Care Ontario).</a:t>
            </a:r>
          </a:p>
        </p:txBody>
      </p:sp>
    </p:spTree>
    <p:extLst>
      <p:ext uri="{BB962C8B-B14F-4D97-AF65-F5344CB8AC3E}">
        <p14:creationId xmlns:p14="http://schemas.microsoft.com/office/powerpoint/2010/main" val="65729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BE68-17F0-30D8-D894-51DEAC4F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0"/>
            <a:ext cx="10060709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Traditional Genetic Testing Pathway</a:t>
            </a:r>
          </a:p>
        </p:txBody>
      </p:sp>
      <p:pic>
        <p:nvPicPr>
          <p:cNvPr id="4" name="Picture 3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CEE0C245-09E2-2C73-6BDD-3614CCC77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0" y="1800000"/>
            <a:ext cx="8550203" cy="3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6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BE68-17F0-30D8-D894-51DEAC4F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0"/>
            <a:ext cx="10060709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Mainstreaming Pathway Options*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430C8-E306-4169-2751-2A2C0A91589B}"/>
              </a:ext>
            </a:extLst>
          </p:cNvPr>
          <p:cNvSpPr txBox="1"/>
          <p:nvPr/>
        </p:nvSpPr>
        <p:spPr>
          <a:xfrm>
            <a:off x="1440000" y="6264000"/>
            <a:ext cx="93324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*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Variable pathways possible depending on the clinic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(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i.e. positives/VUS only referred vs. all patients).</a:t>
            </a:r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6B7694-E9AB-B6FE-2930-41D44EDA4889}"/>
              </a:ext>
            </a:extLst>
          </p:cNvPr>
          <p:cNvSpPr txBox="1"/>
          <p:nvPr/>
        </p:nvSpPr>
        <p:spPr>
          <a:xfrm>
            <a:off x="1460439" y="2234364"/>
            <a:ext cx="137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OPTION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26F64-5805-DE2C-EBDC-10761E24E371}"/>
              </a:ext>
            </a:extLst>
          </p:cNvPr>
          <p:cNvSpPr txBox="1"/>
          <p:nvPr/>
        </p:nvSpPr>
        <p:spPr>
          <a:xfrm>
            <a:off x="1476254" y="4443364"/>
            <a:ext cx="137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OPTION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88CB8-E275-AF74-1583-5BF89982AC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4402" y="1342547"/>
            <a:ext cx="7766645" cy="2314800"/>
          </a:xfrm>
          <a:prstGeom prst="rect">
            <a:avLst/>
          </a:prstGeom>
        </p:spPr>
      </p:pic>
      <p:pic>
        <p:nvPicPr>
          <p:cNvPr id="4" name="Picture 3" descr="A picture containing screenshot, graphics, logo, font&#10;&#10;Description automatically generated">
            <a:extLst>
              <a:ext uri="{FF2B5EF4-FFF2-40B4-BE49-F238E27FC236}">
                <a16:creationId xmlns:a16="http://schemas.microsoft.com/office/drawing/2014/main" id="{03867535-4C2C-F4C2-9474-59CEF5235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495" y="3797318"/>
            <a:ext cx="7772400" cy="249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BE68-17F0-30D8-D894-51DEAC4F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0"/>
            <a:ext cx="10060709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Key Discussion Points With Patients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A487F4-0987-D08C-C335-CB9D9413A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1620000"/>
            <a:ext cx="10060709" cy="4538105"/>
          </a:xfrm>
        </p:spPr>
        <p:txBody>
          <a:bodyPr>
            <a:noAutofit/>
          </a:bodyPr>
          <a:lstStyle/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A genetic test is a blood (or saliva) test to see </a:t>
            </a:r>
            <a:r>
              <a:rPr lang="en-US" sz="2000" b="1" dirty="0">
                <a:solidFill>
                  <a:srgbClr val="565BB2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if your patient’s cancer is hereditary</a:t>
            </a:r>
            <a:endParaRPr lang="en-CA" sz="2000" b="1" dirty="0">
              <a:solidFill>
                <a:srgbClr val="565BB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Genetic test results may determine </a:t>
            </a:r>
            <a:r>
              <a:rPr lang="en-US" sz="2000" b="1" dirty="0">
                <a:solidFill>
                  <a:srgbClr val="565BB2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additional primary cancer risks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 for your patient</a:t>
            </a:r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Genetic test results may </a:t>
            </a:r>
            <a:r>
              <a:rPr lang="en-US" sz="2000" b="1" dirty="0">
                <a:solidFill>
                  <a:srgbClr val="565BB2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guide the treatment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of your patient’s cancer (i.e. different surgical options or chemotherapy)</a:t>
            </a:r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Genetic test results may have implications for </a:t>
            </a:r>
            <a:r>
              <a:rPr lang="en-US" sz="2000" b="1" dirty="0">
                <a:solidFill>
                  <a:srgbClr val="565BB2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cancer risk in your patient’s relatives</a:t>
            </a:r>
            <a:endParaRPr lang="en-CA" sz="2000" b="1" dirty="0">
              <a:solidFill>
                <a:srgbClr val="565BB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Genetic test results are </a:t>
            </a:r>
            <a:r>
              <a:rPr lang="en-US" sz="2000" b="1" dirty="0">
                <a:solidFill>
                  <a:srgbClr val="565BB2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sometimes uncertain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 (i.e. unknown if a variant is truly associated with why your patient developed cancer)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r>
              <a:rPr lang="en-US" sz="2000" b="1" dirty="0">
                <a:solidFill>
                  <a:srgbClr val="565BB2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Genetic information is protected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by the Genetic Non-Discrimination Act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(GNDA July 2020)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2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BE68-17F0-30D8-D894-51DEAC4F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0"/>
            <a:ext cx="10060709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Genetic Testing Outcomes</a:t>
            </a:r>
          </a:p>
        </p:txBody>
      </p:sp>
      <p:pic>
        <p:nvPicPr>
          <p:cNvPr id="3" name="Picture 2" descr="A picture containing circle, screenshot, graphics, design&#10;&#10;Description automatically generated">
            <a:extLst>
              <a:ext uri="{FF2B5EF4-FFF2-40B4-BE49-F238E27FC236}">
                <a16:creationId xmlns:a16="http://schemas.microsoft.com/office/drawing/2014/main" id="{31DCFDDA-4F90-0F6A-F991-A687D9554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0" y="3060000"/>
            <a:ext cx="1332000" cy="994855"/>
          </a:xfrm>
          <a:prstGeom prst="rect">
            <a:avLst/>
          </a:prstGeom>
        </p:spPr>
      </p:pic>
      <p:pic>
        <p:nvPicPr>
          <p:cNvPr id="4" name="Picture 3" descr="A black cross in a circle&#10;&#10;Description automatically generated with low confidence">
            <a:extLst>
              <a:ext uri="{FF2B5EF4-FFF2-40B4-BE49-F238E27FC236}">
                <a16:creationId xmlns:a16="http://schemas.microsoft.com/office/drawing/2014/main" id="{BFC2C67E-B93F-FD9D-2A2E-79B0578A3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000" y="1620000"/>
            <a:ext cx="1332000" cy="994855"/>
          </a:xfrm>
          <a:prstGeom prst="rect">
            <a:avLst/>
          </a:prstGeom>
        </p:spPr>
      </p:pic>
      <p:pic>
        <p:nvPicPr>
          <p:cNvPr id="5" name="Picture 4" descr="A black question mark in a circle&#10;&#10;Description automatically generated with low confidence">
            <a:extLst>
              <a:ext uri="{FF2B5EF4-FFF2-40B4-BE49-F238E27FC236}">
                <a16:creationId xmlns:a16="http://schemas.microsoft.com/office/drawing/2014/main" id="{5EAC2621-2D24-FA85-1DA0-D1AC425E6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000" y="4500000"/>
            <a:ext cx="1332000" cy="9948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76B268-148B-F4F3-6FBA-7FA06E7BB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000" y="1620000"/>
            <a:ext cx="7654836" cy="13255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65BB2"/>
              </a:buClr>
              <a:buNone/>
            </a:pPr>
            <a:r>
              <a:rPr lang="en-US" sz="2000" b="1" u="none" strike="noStrike" dirty="0">
                <a:solidFill>
                  <a:srgbClr val="565BB2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POSITIVE</a:t>
            </a:r>
            <a:r>
              <a:rPr lang="en-US" sz="20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: </a:t>
            </a:r>
            <a:r>
              <a:rPr lang="en-US" sz="2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Pathogenic variant (mutation) detected</a:t>
            </a:r>
          </a:p>
          <a:p>
            <a:pPr marL="36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65BB2"/>
              </a:buClr>
            </a:pPr>
            <a:r>
              <a:rPr lang="en-US" sz="18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Explains why your patient developed cancer and means that they might have an increased risk to develop other types of cancer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AB97A5-5372-260E-6F56-76600DB3808B}"/>
              </a:ext>
            </a:extLst>
          </p:cNvPr>
          <p:cNvSpPr txBox="1">
            <a:spLocks/>
          </p:cNvSpPr>
          <p:nvPr/>
        </p:nvSpPr>
        <p:spPr>
          <a:xfrm>
            <a:off x="2951999" y="3060000"/>
            <a:ext cx="8548709" cy="113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65BB2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NEGATIVE:</a:t>
            </a:r>
            <a:r>
              <a:rPr lang="en-US" sz="2000" b="1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 variants detected</a:t>
            </a:r>
          </a:p>
          <a:p>
            <a:pPr marL="36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65BB2"/>
              </a:buClr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This does not necessarily exclude an underlying hereditary predisposition</a:t>
            </a:r>
            <a:endParaRPr lang="en-CA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565BB2"/>
              </a:buClr>
              <a:buNone/>
            </a:pPr>
            <a:endParaRPr lang="en-US" sz="1600" dirty="0">
              <a:solidFill>
                <a:srgbClr val="000000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923B65-D92E-A60A-94E0-98AF08AF4BBC}"/>
              </a:ext>
            </a:extLst>
          </p:cNvPr>
          <p:cNvSpPr txBox="1">
            <a:spLocks/>
          </p:cNvSpPr>
          <p:nvPr/>
        </p:nvSpPr>
        <p:spPr>
          <a:xfrm>
            <a:off x="2951999" y="4500000"/>
            <a:ext cx="7897234" cy="199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65BB2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VUS:</a:t>
            </a:r>
            <a:r>
              <a:rPr lang="en-US" sz="2000" b="1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Variant of uncertain clinical significance detected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6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65BB2"/>
              </a:buClr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Unable to confirm whether or not this change is linked to why your patient developed cance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r</a:t>
            </a:r>
          </a:p>
          <a:p>
            <a:pPr marL="360000" indent="-360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65BB2"/>
              </a:buClr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VUS results may be better understood or reclassified in the future</a:t>
            </a:r>
            <a:endParaRPr lang="en-CA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Clr>
                <a:srgbClr val="565BB2"/>
              </a:buClr>
            </a:pPr>
            <a:endParaRPr lang="en-US" sz="1600" dirty="0">
              <a:solidFill>
                <a:srgbClr val="000000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8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BE68-17F0-30D8-D894-51DEAC4F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0"/>
            <a:ext cx="10060709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CAGC Mainstreaming Resources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7BBCF9-7404-9807-609B-49D22C38243C}"/>
              </a:ext>
            </a:extLst>
          </p:cNvPr>
          <p:cNvSpPr txBox="1">
            <a:spLocks/>
          </p:cNvSpPr>
          <p:nvPr/>
        </p:nvSpPr>
        <p:spPr>
          <a:xfrm>
            <a:off x="6659881" y="5054754"/>
            <a:ext cx="2159999" cy="372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Patient Results Letters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 descr="A picture containing text, screenshot, letter, font&#10;&#10;Description automatically generated">
            <a:extLst>
              <a:ext uri="{FF2B5EF4-FFF2-40B4-BE49-F238E27FC236}">
                <a16:creationId xmlns:a16="http://schemas.microsoft.com/office/drawing/2014/main" id="{0521D3A9-D0CE-A125-C74A-AF37E5204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882" y="2174754"/>
            <a:ext cx="2160000" cy="27956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picture containing text, screenshot, letter&#10;&#10;Description automatically generated">
            <a:extLst>
              <a:ext uri="{FF2B5EF4-FFF2-40B4-BE49-F238E27FC236}">
                <a16:creationId xmlns:a16="http://schemas.microsoft.com/office/drawing/2014/main" id="{D17AD95E-D541-FA87-FECA-916F7AE83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82" y="2174754"/>
            <a:ext cx="2160000" cy="27771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8750CD2-01CF-1679-4B64-D2039720A652}"/>
              </a:ext>
            </a:extLst>
          </p:cNvPr>
          <p:cNvSpPr txBox="1">
            <a:spLocks/>
          </p:cNvSpPr>
          <p:nvPr/>
        </p:nvSpPr>
        <p:spPr>
          <a:xfrm>
            <a:off x="4139882" y="5054754"/>
            <a:ext cx="2159999" cy="372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Patient Handout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8FE58F3-F217-954F-DCBF-E6C5D383D159}"/>
              </a:ext>
            </a:extLst>
          </p:cNvPr>
          <p:cNvSpPr txBox="1">
            <a:spLocks/>
          </p:cNvSpPr>
          <p:nvPr/>
        </p:nvSpPr>
        <p:spPr>
          <a:xfrm>
            <a:off x="1619882" y="5054754"/>
            <a:ext cx="2160000" cy="40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Clinician Checklist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8" name="Picture 17" descr="A close-up of a checklist&#10;&#10;Description automatically generated with low confidence">
            <a:extLst>
              <a:ext uri="{FF2B5EF4-FFF2-40B4-BE49-F238E27FC236}">
                <a16:creationId xmlns:a16="http://schemas.microsoft.com/office/drawing/2014/main" id="{87DDFDB1-4303-6A6D-3661-D8E4C963C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882" y="2174754"/>
            <a:ext cx="2160000" cy="27952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2270783-F6F5-898C-6F93-00440CD270BB}"/>
              </a:ext>
            </a:extLst>
          </p:cNvPr>
          <p:cNvSpPr txBox="1">
            <a:spLocks/>
          </p:cNvSpPr>
          <p:nvPr/>
        </p:nvSpPr>
        <p:spPr>
          <a:xfrm>
            <a:off x="9594022" y="5054754"/>
            <a:ext cx="1678752" cy="40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65BB2"/>
              </a:buClr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565BB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Patient Video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3A67C622-D807-F252-E1F9-904EF07B58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57" t="4377" b="8754"/>
          <a:stretch/>
        </p:blipFill>
        <p:spPr bwMode="auto">
          <a:xfrm>
            <a:off x="9186205" y="2729390"/>
            <a:ext cx="2494386" cy="1397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098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4726</TotalTime>
  <Words>608</Words>
  <Application>Microsoft Macintosh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Helvetica Neue</vt:lpstr>
      <vt:lpstr>Helvetica Neue Light</vt:lpstr>
      <vt:lpstr>Helvetica Neue Light</vt:lpstr>
      <vt:lpstr>Helvetica Neue Thin</vt:lpstr>
      <vt:lpstr>Wingdings</vt:lpstr>
      <vt:lpstr>Office Theme</vt:lpstr>
      <vt:lpstr>Mainstreaming Slide Deck</vt:lpstr>
      <vt:lpstr>What Is Mainstreaming?</vt:lpstr>
      <vt:lpstr>Who Is Eligible?</vt:lpstr>
      <vt:lpstr>Justification</vt:lpstr>
      <vt:lpstr>Traditional Genetic Testing Pathway</vt:lpstr>
      <vt:lpstr>Mainstreaming Pathway Options*</vt:lpstr>
      <vt:lpstr>Key Discussion Points With Patients</vt:lpstr>
      <vt:lpstr>Genetic Testing Outcomes</vt:lpstr>
      <vt:lpstr>CAGC Mainstreaming Resources</vt:lpstr>
      <vt:lpstr>How To Order Genetic Testing</vt:lpstr>
      <vt:lpstr>Genetic Testing Is A Choice</vt:lpstr>
      <vt:lpstr>Value Of Interdisciplinary Teamwork: Find Your Champions!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</dc:title>
  <dc:creator>Mark Suzuki-Tsuji</dc:creator>
  <cp:lastModifiedBy>Anne Wells</cp:lastModifiedBy>
  <cp:revision>74</cp:revision>
  <cp:lastPrinted>2023-05-19T20:35:50Z</cp:lastPrinted>
  <dcterms:created xsi:type="dcterms:W3CDTF">2022-09-30T13:37:07Z</dcterms:created>
  <dcterms:modified xsi:type="dcterms:W3CDTF">2023-06-27T17:48:42Z</dcterms:modified>
</cp:coreProperties>
</file>