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8" r:id="rId2"/>
    <p:sldId id="265" r:id="rId3"/>
    <p:sldId id="290" r:id="rId4"/>
    <p:sldId id="291" r:id="rId5"/>
    <p:sldId id="278" r:id="rId6"/>
    <p:sldId id="279" r:id="rId7"/>
    <p:sldId id="282" r:id="rId8"/>
    <p:sldId id="280" r:id="rId9"/>
    <p:sldId id="283" r:id="rId10"/>
    <p:sldId id="284" r:id="rId11"/>
    <p:sldId id="285" r:id="rId12"/>
    <p:sldId id="286" r:id="rId13"/>
    <p:sldId id="287" r:id="rId14"/>
    <p:sldId id="26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8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BB2"/>
    <a:srgbClr val="F582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96327"/>
  </p:normalViewPr>
  <p:slideViewPr>
    <p:cSldViewPr snapToGrid="0" snapToObjects="1">
      <p:cViewPr varScale="1">
        <p:scale>
          <a:sx n="101" d="100"/>
          <a:sy n="101" d="100"/>
        </p:scale>
        <p:origin x="1464" y="184"/>
      </p:cViewPr>
      <p:guideLst>
        <p:guide orient="horz" pos="2160"/>
        <p:guide pos="184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FB44A-1680-9D6F-156D-C7D309162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3B2D08-D92E-58F2-0F1F-BF0D87DB60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FE5BA2-186C-86D2-F9C3-F0F905BD49D4}"/>
              </a:ext>
            </a:extLst>
          </p:cNvPr>
          <p:cNvSpPr>
            <a:spLocks noGrp="1"/>
          </p:cNvSpPr>
          <p:nvPr>
            <p:ph type="dt" sz="half" idx="10"/>
          </p:nvPr>
        </p:nvSpPr>
        <p:spPr/>
        <p:txBody>
          <a:bodyPr/>
          <a:lstStyle/>
          <a:p>
            <a:fld id="{618E2A9C-99E8-A14D-AF87-D614D897E5B9}" type="datetimeFigureOut">
              <a:rPr lang="en-US" smtClean="0"/>
              <a:t>8/24/23</a:t>
            </a:fld>
            <a:endParaRPr lang="en-US" dirty="0"/>
          </a:p>
        </p:txBody>
      </p:sp>
      <p:sp>
        <p:nvSpPr>
          <p:cNvPr id="5" name="Footer Placeholder 4">
            <a:extLst>
              <a:ext uri="{FF2B5EF4-FFF2-40B4-BE49-F238E27FC236}">
                <a16:creationId xmlns:a16="http://schemas.microsoft.com/office/drawing/2014/main" id="{9860B57A-F4A8-366E-DC06-2C9C4433D6F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9B8BCF-DAF4-3E32-8BA8-850F7042B28F}"/>
              </a:ext>
            </a:extLst>
          </p:cNvPr>
          <p:cNvSpPr>
            <a:spLocks noGrp="1"/>
          </p:cNvSpPr>
          <p:nvPr>
            <p:ph type="sldNum" sz="quarter" idx="12"/>
          </p:nvPr>
        </p:nvSpPr>
        <p:spPr/>
        <p:txBody>
          <a:bodyPr/>
          <a:lstStyle/>
          <a:p>
            <a:fld id="{C9B8F7CA-26A6-0A4E-BA4B-524CDD947F8C}" type="slidenum">
              <a:rPr lang="en-US" smtClean="0"/>
              <a:t>‹#›</a:t>
            </a:fld>
            <a:endParaRPr lang="en-US" dirty="0"/>
          </a:p>
        </p:txBody>
      </p:sp>
    </p:spTree>
    <p:extLst>
      <p:ext uri="{BB962C8B-B14F-4D97-AF65-F5344CB8AC3E}">
        <p14:creationId xmlns:p14="http://schemas.microsoft.com/office/powerpoint/2010/main" val="3555849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4EDC7-9192-B1CE-7A6A-EDCBDB3A8B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30F836-A4A4-2458-0BB1-3EBB491985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EBD184-0529-0652-359F-6D337699C07F}"/>
              </a:ext>
            </a:extLst>
          </p:cNvPr>
          <p:cNvSpPr>
            <a:spLocks noGrp="1"/>
          </p:cNvSpPr>
          <p:nvPr>
            <p:ph type="dt" sz="half" idx="10"/>
          </p:nvPr>
        </p:nvSpPr>
        <p:spPr/>
        <p:txBody>
          <a:bodyPr/>
          <a:lstStyle/>
          <a:p>
            <a:fld id="{618E2A9C-99E8-A14D-AF87-D614D897E5B9}" type="datetimeFigureOut">
              <a:rPr lang="en-US" smtClean="0"/>
              <a:t>8/24/23</a:t>
            </a:fld>
            <a:endParaRPr lang="en-US" dirty="0"/>
          </a:p>
        </p:txBody>
      </p:sp>
      <p:sp>
        <p:nvSpPr>
          <p:cNvPr id="5" name="Footer Placeholder 4">
            <a:extLst>
              <a:ext uri="{FF2B5EF4-FFF2-40B4-BE49-F238E27FC236}">
                <a16:creationId xmlns:a16="http://schemas.microsoft.com/office/drawing/2014/main" id="{78F97D13-5673-8AE4-D4F9-D7AD20358E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A5ACCF7-FE40-FABF-11A8-B813D328C6D3}"/>
              </a:ext>
            </a:extLst>
          </p:cNvPr>
          <p:cNvSpPr>
            <a:spLocks noGrp="1"/>
          </p:cNvSpPr>
          <p:nvPr>
            <p:ph type="sldNum" sz="quarter" idx="12"/>
          </p:nvPr>
        </p:nvSpPr>
        <p:spPr/>
        <p:txBody>
          <a:bodyPr/>
          <a:lstStyle/>
          <a:p>
            <a:fld id="{C9B8F7CA-26A6-0A4E-BA4B-524CDD947F8C}" type="slidenum">
              <a:rPr lang="en-US" smtClean="0"/>
              <a:t>‹#›</a:t>
            </a:fld>
            <a:endParaRPr lang="en-US" dirty="0"/>
          </a:p>
        </p:txBody>
      </p:sp>
    </p:spTree>
    <p:extLst>
      <p:ext uri="{BB962C8B-B14F-4D97-AF65-F5344CB8AC3E}">
        <p14:creationId xmlns:p14="http://schemas.microsoft.com/office/powerpoint/2010/main" val="2965748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B54CE3-F7D3-9774-351E-0F97E45E15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46DD8B-1CBF-4F15-8E5A-F299D12AFA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D8FFC-B585-2653-2CA8-3180CD850CA0}"/>
              </a:ext>
            </a:extLst>
          </p:cNvPr>
          <p:cNvSpPr>
            <a:spLocks noGrp="1"/>
          </p:cNvSpPr>
          <p:nvPr>
            <p:ph type="dt" sz="half" idx="10"/>
          </p:nvPr>
        </p:nvSpPr>
        <p:spPr/>
        <p:txBody>
          <a:bodyPr/>
          <a:lstStyle/>
          <a:p>
            <a:fld id="{618E2A9C-99E8-A14D-AF87-D614D897E5B9}" type="datetimeFigureOut">
              <a:rPr lang="en-US" smtClean="0"/>
              <a:t>8/24/23</a:t>
            </a:fld>
            <a:endParaRPr lang="en-US" dirty="0"/>
          </a:p>
        </p:txBody>
      </p:sp>
      <p:sp>
        <p:nvSpPr>
          <p:cNvPr id="5" name="Footer Placeholder 4">
            <a:extLst>
              <a:ext uri="{FF2B5EF4-FFF2-40B4-BE49-F238E27FC236}">
                <a16:creationId xmlns:a16="http://schemas.microsoft.com/office/drawing/2014/main" id="{FB943CFF-4752-503B-E36E-A24357B2B7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2DA083-B779-6EDB-9E20-EE4418B1AE50}"/>
              </a:ext>
            </a:extLst>
          </p:cNvPr>
          <p:cNvSpPr>
            <a:spLocks noGrp="1"/>
          </p:cNvSpPr>
          <p:nvPr>
            <p:ph type="sldNum" sz="quarter" idx="12"/>
          </p:nvPr>
        </p:nvSpPr>
        <p:spPr/>
        <p:txBody>
          <a:bodyPr/>
          <a:lstStyle/>
          <a:p>
            <a:fld id="{C9B8F7CA-26A6-0A4E-BA4B-524CDD947F8C}" type="slidenum">
              <a:rPr lang="en-US" smtClean="0"/>
              <a:t>‹#›</a:t>
            </a:fld>
            <a:endParaRPr lang="en-US" dirty="0"/>
          </a:p>
        </p:txBody>
      </p:sp>
    </p:spTree>
    <p:extLst>
      <p:ext uri="{BB962C8B-B14F-4D97-AF65-F5344CB8AC3E}">
        <p14:creationId xmlns:p14="http://schemas.microsoft.com/office/powerpoint/2010/main" val="607728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305CD-3536-75CD-663B-87860A7D0E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E5BD7D-B281-3257-17B6-4076E5E5EC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7B869A-D00E-B040-43D1-E959D90D1268}"/>
              </a:ext>
            </a:extLst>
          </p:cNvPr>
          <p:cNvSpPr>
            <a:spLocks noGrp="1"/>
          </p:cNvSpPr>
          <p:nvPr>
            <p:ph type="dt" sz="half" idx="10"/>
          </p:nvPr>
        </p:nvSpPr>
        <p:spPr/>
        <p:txBody>
          <a:bodyPr/>
          <a:lstStyle/>
          <a:p>
            <a:fld id="{618E2A9C-99E8-A14D-AF87-D614D897E5B9}" type="datetimeFigureOut">
              <a:rPr lang="en-US" smtClean="0"/>
              <a:t>8/24/23</a:t>
            </a:fld>
            <a:endParaRPr lang="en-US" dirty="0"/>
          </a:p>
        </p:txBody>
      </p:sp>
      <p:sp>
        <p:nvSpPr>
          <p:cNvPr id="5" name="Footer Placeholder 4">
            <a:extLst>
              <a:ext uri="{FF2B5EF4-FFF2-40B4-BE49-F238E27FC236}">
                <a16:creationId xmlns:a16="http://schemas.microsoft.com/office/drawing/2014/main" id="{D2ACFD30-1BFA-DB22-2E34-34F579A54DD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0093588-5786-CEC9-13B2-85DEEDB04EF6}"/>
              </a:ext>
            </a:extLst>
          </p:cNvPr>
          <p:cNvSpPr>
            <a:spLocks noGrp="1"/>
          </p:cNvSpPr>
          <p:nvPr>
            <p:ph type="sldNum" sz="quarter" idx="12"/>
          </p:nvPr>
        </p:nvSpPr>
        <p:spPr/>
        <p:txBody>
          <a:bodyPr/>
          <a:lstStyle/>
          <a:p>
            <a:fld id="{C9B8F7CA-26A6-0A4E-BA4B-524CDD947F8C}" type="slidenum">
              <a:rPr lang="en-US" smtClean="0"/>
              <a:t>‹#›</a:t>
            </a:fld>
            <a:endParaRPr lang="en-US" dirty="0"/>
          </a:p>
        </p:txBody>
      </p:sp>
    </p:spTree>
    <p:extLst>
      <p:ext uri="{BB962C8B-B14F-4D97-AF65-F5344CB8AC3E}">
        <p14:creationId xmlns:p14="http://schemas.microsoft.com/office/powerpoint/2010/main" val="1409207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942D2-3E4C-3B30-8235-18AFB8B460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A02510-8C13-C110-8313-A10B7CBB40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20C159-ABE0-3A84-B6B6-5056ECB7DB36}"/>
              </a:ext>
            </a:extLst>
          </p:cNvPr>
          <p:cNvSpPr>
            <a:spLocks noGrp="1"/>
          </p:cNvSpPr>
          <p:nvPr>
            <p:ph type="dt" sz="half" idx="10"/>
          </p:nvPr>
        </p:nvSpPr>
        <p:spPr/>
        <p:txBody>
          <a:bodyPr/>
          <a:lstStyle/>
          <a:p>
            <a:fld id="{618E2A9C-99E8-A14D-AF87-D614D897E5B9}" type="datetimeFigureOut">
              <a:rPr lang="en-US" smtClean="0"/>
              <a:t>8/24/23</a:t>
            </a:fld>
            <a:endParaRPr lang="en-US" dirty="0"/>
          </a:p>
        </p:txBody>
      </p:sp>
      <p:sp>
        <p:nvSpPr>
          <p:cNvPr id="5" name="Footer Placeholder 4">
            <a:extLst>
              <a:ext uri="{FF2B5EF4-FFF2-40B4-BE49-F238E27FC236}">
                <a16:creationId xmlns:a16="http://schemas.microsoft.com/office/drawing/2014/main" id="{2991D577-05C6-81ED-F438-6D042FB120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0E86CA-17ED-524A-7775-FADD0D5CDB12}"/>
              </a:ext>
            </a:extLst>
          </p:cNvPr>
          <p:cNvSpPr>
            <a:spLocks noGrp="1"/>
          </p:cNvSpPr>
          <p:nvPr>
            <p:ph type="sldNum" sz="quarter" idx="12"/>
          </p:nvPr>
        </p:nvSpPr>
        <p:spPr/>
        <p:txBody>
          <a:bodyPr/>
          <a:lstStyle/>
          <a:p>
            <a:fld id="{C9B8F7CA-26A6-0A4E-BA4B-524CDD947F8C}" type="slidenum">
              <a:rPr lang="en-US" smtClean="0"/>
              <a:t>‹#›</a:t>
            </a:fld>
            <a:endParaRPr lang="en-US" dirty="0"/>
          </a:p>
        </p:txBody>
      </p:sp>
    </p:spTree>
    <p:extLst>
      <p:ext uri="{BB962C8B-B14F-4D97-AF65-F5344CB8AC3E}">
        <p14:creationId xmlns:p14="http://schemas.microsoft.com/office/powerpoint/2010/main" val="3814517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2744F-850C-E514-00DE-7FA690F1E1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11E3EA-4981-5CBD-CCC2-F61AA1EAA4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097EC8-B14B-295F-BC7B-77560629B7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0F91F1-7B60-3378-CA7B-509F82EFF14E}"/>
              </a:ext>
            </a:extLst>
          </p:cNvPr>
          <p:cNvSpPr>
            <a:spLocks noGrp="1"/>
          </p:cNvSpPr>
          <p:nvPr>
            <p:ph type="dt" sz="half" idx="10"/>
          </p:nvPr>
        </p:nvSpPr>
        <p:spPr/>
        <p:txBody>
          <a:bodyPr/>
          <a:lstStyle/>
          <a:p>
            <a:fld id="{618E2A9C-99E8-A14D-AF87-D614D897E5B9}" type="datetimeFigureOut">
              <a:rPr lang="en-US" smtClean="0"/>
              <a:t>8/24/23</a:t>
            </a:fld>
            <a:endParaRPr lang="en-US" dirty="0"/>
          </a:p>
        </p:txBody>
      </p:sp>
      <p:sp>
        <p:nvSpPr>
          <p:cNvPr id="6" name="Footer Placeholder 5">
            <a:extLst>
              <a:ext uri="{FF2B5EF4-FFF2-40B4-BE49-F238E27FC236}">
                <a16:creationId xmlns:a16="http://schemas.microsoft.com/office/drawing/2014/main" id="{E9EF8899-59BD-EBD2-D429-04EE289F56D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426C799-D08E-201A-BB6C-6A608F21C28C}"/>
              </a:ext>
            </a:extLst>
          </p:cNvPr>
          <p:cNvSpPr>
            <a:spLocks noGrp="1"/>
          </p:cNvSpPr>
          <p:nvPr>
            <p:ph type="sldNum" sz="quarter" idx="12"/>
          </p:nvPr>
        </p:nvSpPr>
        <p:spPr/>
        <p:txBody>
          <a:bodyPr/>
          <a:lstStyle/>
          <a:p>
            <a:fld id="{C9B8F7CA-26A6-0A4E-BA4B-524CDD947F8C}" type="slidenum">
              <a:rPr lang="en-US" smtClean="0"/>
              <a:t>‹#›</a:t>
            </a:fld>
            <a:endParaRPr lang="en-US" dirty="0"/>
          </a:p>
        </p:txBody>
      </p:sp>
    </p:spTree>
    <p:extLst>
      <p:ext uri="{BB962C8B-B14F-4D97-AF65-F5344CB8AC3E}">
        <p14:creationId xmlns:p14="http://schemas.microsoft.com/office/powerpoint/2010/main" val="2078638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A7297-30AF-1779-296C-9E5FB3D424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5821A7-6A80-8FFB-616C-57A7F2E01C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A2FB57-6231-B989-32B1-7FD9D0D02B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2B9477-5C80-9FE2-F9B5-E9F9B4A906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1BE3DB-DDA9-370F-78B6-EDD35F7233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0EC044-6B44-6BB3-4FC4-DB2A7FAA7F7D}"/>
              </a:ext>
            </a:extLst>
          </p:cNvPr>
          <p:cNvSpPr>
            <a:spLocks noGrp="1"/>
          </p:cNvSpPr>
          <p:nvPr>
            <p:ph type="dt" sz="half" idx="10"/>
          </p:nvPr>
        </p:nvSpPr>
        <p:spPr/>
        <p:txBody>
          <a:bodyPr/>
          <a:lstStyle/>
          <a:p>
            <a:fld id="{618E2A9C-99E8-A14D-AF87-D614D897E5B9}" type="datetimeFigureOut">
              <a:rPr lang="en-US" smtClean="0"/>
              <a:t>8/24/23</a:t>
            </a:fld>
            <a:endParaRPr lang="en-US" dirty="0"/>
          </a:p>
        </p:txBody>
      </p:sp>
      <p:sp>
        <p:nvSpPr>
          <p:cNvPr id="8" name="Footer Placeholder 7">
            <a:extLst>
              <a:ext uri="{FF2B5EF4-FFF2-40B4-BE49-F238E27FC236}">
                <a16:creationId xmlns:a16="http://schemas.microsoft.com/office/drawing/2014/main" id="{71621271-DE25-A254-6D47-D2848CAA6FE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E684786-D549-2B27-8397-50B397356A8F}"/>
              </a:ext>
            </a:extLst>
          </p:cNvPr>
          <p:cNvSpPr>
            <a:spLocks noGrp="1"/>
          </p:cNvSpPr>
          <p:nvPr>
            <p:ph type="sldNum" sz="quarter" idx="12"/>
          </p:nvPr>
        </p:nvSpPr>
        <p:spPr/>
        <p:txBody>
          <a:bodyPr/>
          <a:lstStyle/>
          <a:p>
            <a:fld id="{C9B8F7CA-26A6-0A4E-BA4B-524CDD947F8C}" type="slidenum">
              <a:rPr lang="en-US" smtClean="0"/>
              <a:t>‹#›</a:t>
            </a:fld>
            <a:endParaRPr lang="en-US" dirty="0"/>
          </a:p>
        </p:txBody>
      </p:sp>
    </p:spTree>
    <p:extLst>
      <p:ext uri="{BB962C8B-B14F-4D97-AF65-F5344CB8AC3E}">
        <p14:creationId xmlns:p14="http://schemas.microsoft.com/office/powerpoint/2010/main" val="1608407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AC28B-193C-F02C-162A-139ED277F0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04AF75-A8E6-5CAB-868A-2C94735200F7}"/>
              </a:ext>
            </a:extLst>
          </p:cNvPr>
          <p:cNvSpPr>
            <a:spLocks noGrp="1"/>
          </p:cNvSpPr>
          <p:nvPr>
            <p:ph type="dt" sz="half" idx="10"/>
          </p:nvPr>
        </p:nvSpPr>
        <p:spPr/>
        <p:txBody>
          <a:bodyPr/>
          <a:lstStyle/>
          <a:p>
            <a:fld id="{618E2A9C-99E8-A14D-AF87-D614D897E5B9}" type="datetimeFigureOut">
              <a:rPr lang="en-US" smtClean="0"/>
              <a:t>8/24/23</a:t>
            </a:fld>
            <a:endParaRPr lang="en-US" dirty="0"/>
          </a:p>
        </p:txBody>
      </p:sp>
      <p:sp>
        <p:nvSpPr>
          <p:cNvPr id="4" name="Footer Placeholder 3">
            <a:extLst>
              <a:ext uri="{FF2B5EF4-FFF2-40B4-BE49-F238E27FC236}">
                <a16:creationId xmlns:a16="http://schemas.microsoft.com/office/drawing/2014/main" id="{CED5205F-13AD-61EF-7961-9F41C8CABCA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2E77C9D-0A9E-12BA-3CCC-255CB6CCEEE2}"/>
              </a:ext>
            </a:extLst>
          </p:cNvPr>
          <p:cNvSpPr>
            <a:spLocks noGrp="1"/>
          </p:cNvSpPr>
          <p:nvPr>
            <p:ph type="sldNum" sz="quarter" idx="12"/>
          </p:nvPr>
        </p:nvSpPr>
        <p:spPr/>
        <p:txBody>
          <a:bodyPr/>
          <a:lstStyle/>
          <a:p>
            <a:fld id="{C9B8F7CA-26A6-0A4E-BA4B-524CDD947F8C}" type="slidenum">
              <a:rPr lang="en-US" smtClean="0"/>
              <a:t>‹#›</a:t>
            </a:fld>
            <a:endParaRPr lang="en-US" dirty="0"/>
          </a:p>
        </p:txBody>
      </p:sp>
    </p:spTree>
    <p:extLst>
      <p:ext uri="{BB962C8B-B14F-4D97-AF65-F5344CB8AC3E}">
        <p14:creationId xmlns:p14="http://schemas.microsoft.com/office/powerpoint/2010/main" val="734893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ABD27-5DA5-73DE-9863-FF14BFF93176}"/>
              </a:ext>
            </a:extLst>
          </p:cNvPr>
          <p:cNvSpPr>
            <a:spLocks noGrp="1"/>
          </p:cNvSpPr>
          <p:nvPr>
            <p:ph type="dt" sz="half" idx="10"/>
          </p:nvPr>
        </p:nvSpPr>
        <p:spPr/>
        <p:txBody>
          <a:bodyPr/>
          <a:lstStyle/>
          <a:p>
            <a:fld id="{618E2A9C-99E8-A14D-AF87-D614D897E5B9}" type="datetimeFigureOut">
              <a:rPr lang="en-US" smtClean="0"/>
              <a:t>8/24/23</a:t>
            </a:fld>
            <a:endParaRPr lang="en-US" dirty="0"/>
          </a:p>
        </p:txBody>
      </p:sp>
      <p:sp>
        <p:nvSpPr>
          <p:cNvPr id="3" name="Footer Placeholder 2">
            <a:extLst>
              <a:ext uri="{FF2B5EF4-FFF2-40B4-BE49-F238E27FC236}">
                <a16:creationId xmlns:a16="http://schemas.microsoft.com/office/drawing/2014/main" id="{F96B006D-0691-5C7D-11EA-1AA90FE6465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C6098B3-73F7-7CC7-1A93-66513386315A}"/>
              </a:ext>
            </a:extLst>
          </p:cNvPr>
          <p:cNvSpPr>
            <a:spLocks noGrp="1"/>
          </p:cNvSpPr>
          <p:nvPr>
            <p:ph type="sldNum" sz="quarter" idx="12"/>
          </p:nvPr>
        </p:nvSpPr>
        <p:spPr/>
        <p:txBody>
          <a:bodyPr/>
          <a:lstStyle/>
          <a:p>
            <a:fld id="{C9B8F7CA-26A6-0A4E-BA4B-524CDD947F8C}" type="slidenum">
              <a:rPr lang="en-US" smtClean="0"/>
              <a:t>‹#›</a:t>
            </a:fld>
            <a:endParaRPr lang="en-US" dirty="0"/>
          </a:p>
        </p:txBody>
      </p:sp>
    </p:spTree>
    <p:extLst>
      <p:ext uri="{BB962C8B-B14F-4D97-AF65-F5344CB8AC3E}">
        <p14:creationId xmlns:p14="http://schemas.microsoft.com/office/powerpoint/2010/main" val="3582208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49E97-6568-176C-5C87-F565C83231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99F132-0BDE-E21D-938B-C4070E67F2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08ACF6-F204-AEFC-C328-48F06684CA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D7B574-E0CC-6646-F680-E8246BADC7F4}"/>
              </a:ext>
            </a:extLst>
          </p:cNvPr>
          <p:cNvSpPr>
            <a:spLocks noGrp="1"/>
          </p:cNvSpPr>
          <p:nvPr>
            <p:ph type="dt" sz="half" idx="10"/>
          </p:nvPr>
        </p:nvSpPr>
        <p:spPr/>
        <p:txBody>
          <a:bodyPr/>
          <a:lstStyle/>
          <a:p>
            <a:fld id="{618E2A9C-99E8-A14D-AF87-D614D897E5B9}" type="datetimeFigureOut">
              <a:rPr lang="en-US" smtClean="0"/>
              <a:t>8/24/23</a:t>
            </a:fld>
            <a:endParaRPr lang="en-US" dirty="0"/>
          </a:p>
        </p:txBody>
      </p:sp>
      <p:sp>
        <p:nvSpPr>
          <p:cNvPr id="6" name="Footer Placeholder 5">
            <a:extLst>
              <a:ext uri="{FF2B5EF4-FFF2-40B4-BE49-F238E27FC236}">
                <a16:creationId xmlns:a16="http://schemas.microsoft.com/office/drawing/2014/main" id="{D394DA4E-DF21-37B8-4CB0-4753F5C5507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05FF4AB-FE1B-1109-B145-AE6CAD17224B}"/>
              </a:ext>
            </a:extLst>
          </p:cNvPr>
          <p:cNvSpPr>
            <a:spLocks noGrp="1"/>
          </p:cNvSpPr>
          <p:nvPr>
            <p:ph type="sldNum" sz="quarter" idx="12"/>
          </p:nvPr>
        </p:nvSpPr>
        <p:spPr/>
        <p:txBody>
          <a:bodyPr/>
          <a:lstStyle/>
          <a:p>
            <a:fld id="{C9B8F7CA-26A6-0A4E-BA4B-524CDD947F8C}" type="slidenum">
              <a:rPr lang="en-US" smtClean="0"/>
              <a:t>‹#›</a:t>
            </a:fld>
            <a:endParaRPr lang="en-US" dirty="0"/>
          </a:p>
        </p:txBody>
      </p:sp>
    </p:spTree>
    <p:extLst>
      <p:ext uri="{BB962C8B-B14F-4D97-AF65-F5344CB8AC3E}">
        <p14:creationId xmlns:p14="http://schemas.microsoft.com/office/powerpoint/2010/main" val="3579297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71FFE-60F1-5C18-54FD-65A7C4A2FF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D3DA0F-4387-9290-CB97-26BE68876B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66EE6A6-AFE6-BDFE-C411-EE72992B22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362334-7773-8CA5-02A0-3E7A4EDA9285}"/>
              </a:ext>
            </a:extLst>
          </p:cNvPr>
          <p:cNvSpPr>
            <a:spLocks noGrp="1"/>
          </p:cNvSpPr>
          <p:nvPr>
            <p:ph type="dt" sz="half" idx="10"/>
          </p:nvPr>
        </p:nvSpPr>
        <p:spPr/>
        <p:txBody>
          <a:bodyPr/>
          <a:lstStyle/>
          <a:p>
            <a:fld id="{618E2A9C-99E8-A14D-AF87-D614D897E5B9}" type="datetimeFigureOut">
              <a:rPr lang="en-US" smtClean="0"/>
              <a:t>8/24/23</a:t>
            </a:fld>
            <a:endParaRPr lang="en-US" dirty="0"/>
          </a:p>
        </p:txBody>
      </p:sp>
      <p:sp>
        <p:nvSpPr>
          <p:cNvPr id="6" name="Footer Placeholder 5">
            <a:extLst>
              <a:ext uri="{FF2B5EF4-FFF2-40B4-BE49-F238E27FC236}">
                <a16:creationId xmlns:a16="http://schemas.microsoft.com/office/drawing/2014/main" id="{4A054EC2-334F-7417-6BFA-4451AA90FAD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C466DB-793C-09C1-59AB-E4D39F94B54B}"/>
              </a:ext>
            </a:extLst>
          </p:cNvPr>
          <p:cNvSpPr>
            <a:spLocks noGrp="1"/>
          </p:cNvSpPr>
          <p:nvPr>
            <p:ph type="sldNum" sz="quarter" idx="12"/>
          </p:nvPr>
        </p:nvSpPr>
        <p:spPr/>
        <p:txBody>
          <a:bodyPr/>
          <a:lstStyle/>
          <a:p>
            <a:fld id="{C9B8F7CA-26A6-0A4E-BA4B-524CDD947F8C}" type="slidenum">
              <a:rPr lang="en-US" smtClean="0"/>
              <a:t>‹#›</a:t>
            </a:fld>
            <a:endParaRPr lang="en-US" dirty="0"/>
          </a:p>
        </p:txBody>
      </p:sp>
    </p:spTree>
    <p:extLst>
      <p:ext uri="{BB962C8B-B14F-4D97-AF65-F5344CB8AC3E}">
        <p14:creationId xmlns:p14="http://schemas.microsoft.com/office/powerpoint/2010/main" val="994041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3D0A3E-B4D2-F5E4-46B8-25446FEB1D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5D0595-C943-6431-4C8C-4B84FDB6DD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4E4994-C7E0-0999-A526-154A614F91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8E2A9C-99E8-A14D-AF87-D614D897E5B9}" type="datetimeFigureOut">
              <a:rPr lang="en-US" smtClean="0"/>
              <a:t>8/24/23</a:t>
            </a:fld>
            <a:endParaRPr lang="en-US" dirty="0"/>
          </a:p>
        </p:txBody>
      </p:sp>
      <p:sp>
        <p:nvSpPr>
          <p:cNvPr id="5" name="Footer Placeholder 4">
            <a:extLst>
              <a:ext uri="{FF2B5EF4-FFF2-40B4-BE49-F238E27FC236}">
                <a16:creationId xmlns:a16="http://schemas.microsoft.com/office/drawing/2014/main" id="{73FBCE91-1D51-C9FA-AD6A-95FB91DC97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AD223B8-BD08-24F2-9C0C-4AA5F2EFF8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8F7CA-26A6-0A4E-BA4B-524CDD947F8C}" type="slidenum">
              <a:rPr lang="en-US" smtClean="0"/>
              <a:t>‹#›</a:t>
            </a:fld>
            <a:endParaRPr lang="en-US" dirty="0"/>
          </a:p>
        </p:txBody>
      </p:sp>
    </p:spTree>
    <p:extLst>
      <p:ext uri="{BB962C8B-B14F-4D97-AF65-F5344CB8AC3E}">
        <p14:creationId xmlns:p14="http://schemas.microsoft.com/office/powerpoint/2010/main" val="3840719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1B11F-30AB-E31B-153E-414B8EC3BA02}"/>
              </a:ext>
            </a:extLst>
          </p:cNvPr>
          <p:cNvSpPr>
            <a:spLocks noGrp="1"/>
          </p:cNvSpPr>
          <p:nvPr>
            <p:ph type="ctrTitle"/>
          </p:nvPr>
        </p:nvSpPr>
        <p:spPr>
          <a:xfrm>
            <a:off x="849746" y="1293635"/>
            <a:ext cx="9144000" cy="1200329"/>
          </a:xfrm>
        </p:spPr>
        <p:txBody>
          <a:bodyPr lIns="0">
            <a:spAutoFit/>
          </a:bodyPr>
          <a:lstStyle/>
          <a:p>
            <a:pPr algn="l"/>
            <a:r>
              <a:rPr lang="fr-CA" sz="4000" b="1" dirty="0">
                <a:solidFill>
                  <a:srgbClr val="565BB2"/>
                </a:solidFill>
                <a:effectLst/>
                <a:latin typeface="HELVETICA NEUE THIN" panose="020B0403020202020204" pitchFamily="34" charset="0"/>
                <a:ea typeface="HELVETICA NEUE THIN" panose="020B0403020202020204" pitchFamily="34" charset="0"/>
                <a:cs typeface="Helvetica Neue" panose="02000503000000020004" pitchFamily="2" charset="0"/>
              </a:rPr>
              <a:t>Jeu de diapositives sur le Test </a:t>
            </a:r>
            <a:br>
              <a:rPr lang="fr-CA" sz="4000" b="1" dirty="0">
                <a:solidFill>
                  <a:srgbClr val="565BB2"/>
                </a:solidFill>
                <a:effectLst/>
                <a:latin typeface="HELVETICA NEUE THIN" panose="020B0403020202020204" pitchFamily="34" charset="0"/>
                <a:ea typeface="HELVETICA NEUE THIN" panose="020B0403020202020204" pitchFamily="34" charset="0"/>
                <a:cs typeface="Helvetica Neue" panose="02000503000000020004" pitchFamily="2" charset="0"/>
              </a:rPr>
            </a:br>
            <a:r>
              <a:rPr lang="fr-CA" sz="4000" b="1" dirty="0">
                <a:solidFill>
                  <a:srgbClr val="565BB2"/>
                </a:solidFill>
                <a:effectLst/>
                <a:latin typeface="HELVETICA NEUE THIN" panose="020B0403020202020204" pitchFamily="34" charset="0"/>
                <a:ea typeface="HELVETICA NEUE THIN" panose="020B0403020202020204" pitchFamily="34" charset="0"/>
                <a:cs typeface="Helvetica Neue" panose="02000503000000020004" pitchFamily="2" charset="0"/>
              </a:rPr>
              <a:t>génétique de type « mainstream » </a:t>
            </a:r>
            <a:endParaRPr lang="en-US" sz="4000" b="1" dirty="0">
              <a:solidFill>
                <a:srgbClr val="565BB2"/>
              </a:solidFill>
              <a:latin typeface="HELVETICA NEUE THIN" panose="020B0403020202020204" pitchFamily="34" charset="0"/>
              <a:ea typeface="HELVETICA NEUE THIN" panose="020B0403020202020204" pitchFamily="34" charset="0"/>
              <a:cs typeface="Helvetica Neue" panose="02000503000000020004" pitchFamily="2" charset="0"/>
            </a:endParaRPr>
          </a:p>
        </p:txBody>
      </p:sp>
      <p:cxnSp>
        <p:nvCxnSpPr>
          <p:cNvPr id="28" name="Straight Connector 27">
            <a:extLst>
              <a:ext uri="{FF2B5EF4-FFF2-40B4-BE49-F238E27FC236}">
                <a16:creationId xmlns:a16="http://schemas.microsoft.com/office/drawing/2014/main" id="{CA0F3DB5-0AC2-2C33-EBD8-A571146DE018}"/>
              </a:ext>
            </a:extLst>
          </p:cNvPr>
          <p:cNvCxnSpPr/>
          <p:nvPr/>
        </p:nvCxnSpPr>
        <p:spPr>
          <a:xfrm>
            <a:off x="849746" y="2484728"/>
            <a:ext cx="7721599"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81337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FBE68-17F0-30D8-D894-51DEAC4F9B99}"/>
              </a:ext>
            </a:extLst>
          </p:cNvPr>
          <p:cNvSpPr>
            <a:spLocks noGrp="1"/>
          </p:cNvSpPr>
          <p:nvPr>
            <p:ph type="title"/>
          </p:nvPr>
        </p:nvSpPr>
        <p:spPr>
          <a:xfrm>
            <a:off x="1440000" y="360000"/>
            <a:ext cx="10060709" cy="1325563"/>
          </a:xfrm>
        </p:spPr>
        <p:txBody>
          <a:bodyPr>
            <a:normAutofit/>
          </a:bodyPr>
          <a:lstStyle/>
          <a:p>
            <a:r>
              <a:rPr lang="fr-CA" sz="2800" b="1" dirty="0">
                <a:solidFill>
                  <a:srgbClr val="565BB2"/>
                </a:solidFill>
                <a:effectLst/>
                <a:latin typeface="HELVETICA NEUE LIGHT" panose="02000403000000020004" pitchFamily="2" charset="0"/>
                <a:ea typeface="HELVETICA NEUE LIGHT" panose="02000403000000020004" pitchFamily="2" charset="0"/>
              </a:rPr>
              <a:t>Comment faire une demande de dépistage génétique</a:t>
            </a:r>
            <a:endParaRPr lang="en-US" sz="2800" b="1" dirty="0">
              <a:solidFill>
                <a:srgbClr val="565BB2"/>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sp>
        <p:nvSpPr>
          <p:cNvPr id="10" name="Content Placeholder 2">
            <a:extLst>
              <a:ext uri="{FF2B5EF4-FFF2-40B4-BE49-F238E27FC236}">
                <a16:creationId xmlns:a16="http://schemas.microsoft.com/office/drawing/2014/main" id="{61FD1CA4-03B7-4AC7-6B0C-2B465111418D}"/>
              </a:ext>
            </a:extLst>
          </p:cNvPr>
          <p:cNvSpPr>
            <a:spLocks noGrp="1"/>
          </p:cNvSpPr>
          <p:nvPr>
            <p:ph idx="1"/>
          </p:nvPr>
        </p:nvSpPr>
        <p:spPr>
          <a:xfrm>
            <a:off x="1440000" y="1620000"/>
            <a:ext cx="10173979" cy="4538105"/>
          </a:xfrm>
        </p:spPr>
        <p:txBody>
          <a:bodyPr>
            <a:normAutofit/>
          </a:bodyPr>
          <a:lstStyle/>
          <a:p>
            <a:pPr marL="360000" indent="-360000">
              <a:lnSpc>
                <a:spcPct val="100000"/>
              </a:lnSpc>
              <a:spcBef>
                <a:spcPts val="600"/>
              </a:spcBef>
              <a:spcAft>
                <a:spcPts val="600"/>
              </a:spcAft>
              <a:buClr>
                <a:srgbClr val="565BB2"/>
              </a:buClr>
            </a:pPr>
            <a:r>
              <a:rPr lang="fr-CA" sz="2000" dirty="0">
                <a:solidFill>
                  <a:schemeClr val="tx1">
                    <a:lumMod val="65000"/>
                    <a:lumOff val="35000"/>
                  </a:schemeClr>
                </a:solidFill>
                <a:effectLst/>
                <a:latin typeface="Helvetica Neue Light" panose="02000403000000020004" pitchFamily="2" charset="0"/>
                <a:ea typeface="Helvetica Neue Light" panose="02000403000000020004" pitchFamily="2" charset="0"/>
              </a:rPr>
              <a:t>Diapositive contenant les directives et la requête (diffère selon la région)</a:t>
            </a:r>
            <a:endParaRPr lang="en-US" sz="2000" dirty="0">
              <a:solidFill>
                <a:schemeClr val="tx1">
                  <a:lumMod val="65000"/>
                  <a:lumOff val="35000"/>
                </a:schemeClr>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pic>
        <p:nvPicPr>
          <p:cNvPr id="3" name="Picture 2" descr="A black and white dna symbol&#10;&#10;Description automatically generated with low confidence">
            <a:extLst>
              <a:ext uri="{FF2B5EF4-FFF2-40B4-BE49-F238E27FC236}">
                <a16:creationId xmlns:a16="http://schemas.microsoft.com/office/drawing/2014/main" id="{35FA0F69-ADF0-4141-959F-3BDE5FB5D342}"/>
              </a:ext>
            </a:extLst>
          </p:cNvPr>
          <p:cNvPicPr>
            <a:picLocks noChangeAspect="1"/>
          </p:cNvPicPr>
          <p:nvPr/>
        </p:nvPicPr>
        <p:blipFill>
          <a:blip r:embed="rId3"/>
          <a:stretch>
            <a:fillRect/>
          </a:stretch>
        </p:blipFill>
        <p:spPr>
          <a:xfrm>
            <a:off x="10461979" y="360000"/>
            <a:ext cx="1152000" cy="1152000"/>
          </a:xfrm>
          <a:prstGeom prst="rect">
            <a:avLst/>
          </a:prstGeom>
        </p:spPr>
      </p:pic>
    </p:spTree>
    <p:extLst>
      <p:ext uri="{BB962C8B-B14F-4D97-AF65-F5344CB8AC3E}">
        <p14:creationId xmlns:p14="http://schemas.microsoft.com/office/powerpoint/2010/main" val="2008358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FBE68-17F0-30D8-D894-51DEAC4F9B99}"/>
              </a:ext>
            </a:extLst>
          </p:cNvPr>
          <p:cNvSpPr>
            <a:spLocks noGrp="1"/>
          </p:cNvSpPr>
          <p:nvPr>
            <p:ph type="title"/>
          </p:nvPr>
        </p:nvSpPr>
        <p:spPr>
          <a:xfrm>
            <a:off x="1440000" y="360000"/>
            <a:ext cx="10060709" cy="1325563"/>
          </a:xfrm>
        </p:spPr>
        <p:txBody>
          <a:bodyPr>
            <a:normAutofit/>
          </a:bodyPr>
          <a:lstStyle/>
          <a:p>
            <a:r>
              <a:rPr lang="fr-CA" sz="2800" b="1" dirty="0">
                <a:solidFill>
                  <a:srgbClr val="565BB2"/>
                </a:solidFill>
                <a:effectLst/>
                <a:latin typeface="HELVETICA NEUE LIGHT" panose="02000403000000020004" pitchFamily="2" charset="0"/>
                <a:ea typeface="HELVETICA NEUE LIGHT" panose="02000403000000020004" pitchFamily="2" charset="0"/>
              </a:rPr>
              <a:t>Se soumettre à un dépistage génétique est un choix</a:t>
            </a:r>
            <a:endParaRPr lang="en-US" sz="2800" b="1" dirty="0">
              <a:solidFill>
                <a:srgbClr val="565BB2"/>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sp>
        <p:nvSpPr>
          <p:cNvPr id="10" name="Content Placeholder 2">
            <a:extLst>
              <a:ext uri="{FF2B5EF4-FFF2-40B4-BE49-F238E27FC236}">
                <a16:creationId xmlns:a16="http://schemas.microsoft.com/office/drawing/2014/main" id="{61FD1CA4-03B7-4AC7-6B0C-2B465111418D}"/>
              </a:ext>
            </a:extLst>
          </p:cNvPr>
          <p:cNvSpPr>
            <a:spLocks noGrp="1"/>
          </p:cNvSpPr>
          <p:nvPr>
            <p:ph idx="1"/>
          </p:nvPr>
        </p:nvSpPr>
        <p:spPr>
          <a:xfrm>
            <a:off x="1440001" y="1620000"/>
            <a:ext cx="9594584" cy="4538105"/>
          </a:xfrm>
        </p:spPr>
        <p:txBody>
          <a:bodyPr>
            <a:normAutofit/>
          </a:bodyPr>
          <a:lstStyle/>
          <a:p>
            <a:pPr marL="360000" indent="-360000">
              <a:lnSpc>
                <a:spcPct val="100000"/>
              </a:lnSpc>
              <a:spcBef>
                <a:spcPts val="600"/>
              </a:spcBef>
              <a:spcAft>
                <a:spcPts val="600"/>
              </a:spcAft>
              <a:buClr>
                <a:srgbClr val="565BB2"/>
              </a:buClr>
            </a:pPr>
            <a:r>
              <a:rPr lang="fr-CA" sz="2000" dirty="0">
                <a:solidFill>
                  <a:schemeClr val="tx1">
                    <a:lumMod val="65000"/>
                    <a:lumOff val="35000"/>
                  </a:schemeClr>
                </a:solidFill>
                <a:effectLst/>
                <a:latin typeface="Helvetica Neue Light" panose="02000403000000020004" pitchFamily="2" charset="0"/>
                <a:ea typeface="Helvetica Neue Light" panose="02000403000000020004" pitchFamily="2" charset="0"/>
                <a:cs typeface="Times New Roman" panose="02020603050405020304" pitchFamily="18" charset="0"/>
              </a:rPr>
              <a:t>Connaître son risque de cancer héréditaire n’est pas le souhait de chacun.</a:t>
            </a:r>
            <a:endParaRPr lang="en-CA" sz="2000" dirty="0">
              <a:solidFill>
                <a:schemeClr val="tx1">
                  <a:lumMod val="65000"/>
                  <a:lumOff val="35000"/>
                </a:schemeClr>
              </a:solidFill>
              <a:latin typeface="Helvetica Neue Light" panose="02000403000000020004" pitchFamily="2" charset="0"/>
              <a:ea typeface="Helvetica Neue Light" panose="02000403000000020004" pitchFamily="2" charset="0"/>
              <a:cs typeface="Times New Roman" panose="02020603050405020304" pitchFamily="18" charset="0"/>
            </a:endParaRPr>
          </a:p>
          <a:p>
            <a:pPr marL="360000" indent="-360000">
              <a:lnSpc>
                <a:spcPct val="100000"/>
              </a:lnSpc>
              <a:spcBef>
                <a:spcPts val="600"/>
              </a:spcBef>
              <a:spcAft>
                <a:spcPts val="600"/>
              </a:spcAft>
              <a:buClr>
                <a:srgbClr val="565BB2"/>
              </a:buClr>
            </a:pPr>
            <a:r>
              <a:rPr lang="fr-CA" sz="2000" dirty="0">
                <a:solidFill>
                  <a:schemeClr val="tx1">
                    <a:lumMod val="65000"/>
                    <a:lumOff val="35000"/>
                  </a:schemeClr>
                </a:solidFill>
                <a:effectLst/>
                <a:latin typeface="Helvetica Neue Light" panose="02000403000000020004" pitchFamily="2" charset="0"/>
                <a:ea typeface="Helvetica Neue Light" panose="02000403000000020004" pitchFamily="2" charset="0"/>
                <a:cs typeface="Times New Roman" panose="02020603050405020304" pitchFamily="18" charset="0"/>
              </a:rPr>
              <a:t>Si votre patient vous pose de nombreuses questions ou désire parler à un conseiller ou une conseillère en génétique avant de décider s’il veut passer ou non un test de dépistage, vous pouvez toujours le diriger en génétique clinique.</a:t>
            </a:r>
            <a:endParaRPr lang="en-CA" sz="2000" dirty="0">
              <a:solidFill>
                <a:schemeClr val="tx1">
                  <a:lumMod val="65000"/>
                  <a:lumOff val="35000"/>
                </a:schemeClr>
              </a:solidFill>
              <a:latin typeface="Helvetica Neue Light" panose="02000403000000020004" pitchFamily="2" charset="0"/>
              <a:ea typeface="Helvetica Neue Light" panose="02000403000000020004" pitchFamily="2" charset="0"/>
              <a:cs typeface="Times New Roman" panose="02020603050405020304" pitchFamily="18" charset="0"/>
            </a:endParaRPr>
          </a:p>
          <a:p>
            <a:pPr marL="360000" indent="-360000">
              <a:lnSpc>
                <a:spcPct val="100000"/>
              </a:lnSpc>
              <a:spcBef>
                <a:spcPts val="600"/>
              </a:spcBef>
              <a:spcAft>
                <a:spcPts val="600"/>
              </a:spcAft>
              <a:buClr>
                <a:srgbClr val="565BB2"/>
              </a:buClr>
            </a:pPr>
            <a:r>
              <a:rPr lang="fr-CA" sz="2000" dirty="0">
                <a:solidFill>
                  <a:schemeClr val="tx1">
                    <a:lumMod val="65000"/>
                    <a:lumOff val="35000"/>
                  </a:schemeClr>
                </a:solidFill>
                <a:effectLst/>
                <a:latin typeface="Helvetica Neue Light" panose="02000403000000020004" pitchFamily="2" charset="0"/>
                <a:ea typeface="Helvetica Neue Light" panose="02000403000000020004" pitchFamily="2" charset="0"/>
              </a:rPr>
              <a:t>Vous devez, par contre, l’informer du fait qu’il peut y avoir de l’attente pour obtenir un rendez-vous selon la région.</a:t>
            </a:r>
            <a:r>
              <a:rPr lang="en-CA" sz="2000" dirty="0">
                <a:solidFill>
                  <a:schemeClr val="tx1">
                    <a:lumMod val="65000"/>
                    <a:lumOff val="35000"/>
                  </a:schemeClr>
                </a:solidFill>
                <a:effectLst/>
                <a:latin typeface="Helvetica Neue Light" panose="02000403000000020004" pitchFamily="2" charset="0"/>
                <a:ea typeface="Helvetica Neue Light" panose="02000403000000020004" pitchFamily="2" charset="0"/>
              </a:rPr>
              <a:t> </a:t>
            </a:r>
            <a:endParaRPr lang="en-US" sz="2000" dirty="0">
              <a:solidFill>
                <a:schemeClr val="tx1">
                  <a:lumMod val="65000"/>
                  <a:lumOff val="35000"/>
                </a:schemeClr>
              </a:solidFill>
              <a:latin typeface="Helvetica Neue Light" panose="02000403000000020004" pitchFamily="2" charset="0"/>
              <a:ea typeface="Helvetica Neue Light" panose="02000403000000020004" pitchFamily="2" charset="0"/>
            </a:endParaRPr>
          </a:p>
        </p:txBody>
      </p:sp>
      <p:pic>
        <p:nvPicPr>
          <p:cNvPr id="6" name="Picture 5" descr="A blue and orange dice with white dots&#10;&#10;Description automatically generated with medium confidence">
            <a:extLst>
              <a:ext uri="{FF2B5EF4-FFF2-40B4-BE49-F238E27FC236}">
                <a16:creationId xmlns:a16="http://schemas.microsoft.com/office/drawing/2014/main" id="{76118500-316E-AE45-34AE-276B18E0C93D}"/>
              </a:ext>
            </a:extLst>
          </p:cNvPr>
          <p:cNvPicPr>
            <a:picLocks noChangeAspect="1"/>
          </p:cNvPicPr>
          <p:nvPr/>
        </p:nvPicPr>
        <p:blipFill>
          <a:blip r:embed="rId3"/>
          <a:stretch>
            <a:fillRect/>
          </a:stretch>
        </p:blipFill>
        <p:spPr>
          <a:xfrm>
            <a:off x="10458585" y="360000"/>
            <a:ext cx="1152000" cy="1152000"/>
          </a:xfrm>
          <a:prstGeom prst="rect">
            <a:avLst/>
          </a:prstGeom>
        </p:spPr>
      </p:pic>
    </p:spTree>
    <p:extLst>
      <p:ext uri="{BB962C8B-B14F-4D97-AF65-F5344CB8AC3E}">
        <p14:creationId xmlns:p14="http://schemas.microsoft.com/office/powerpoint/2010/main" val="1254071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FBE68-17F0-30D8-D894-51DEAC4F9B99}"/>
              </a:ext>
            </a:extLst>
          </p:cNvPr>
          <p:cNvSpPr>
            <a:spLocks noGrp="1"/>
          </p:cNvSpPr>
          <p:nvPr>
            <p:ph type="title"/>
          </p:nvPr>
        </p:nvSpPr>
        <p:spPr>
          <a:xfrm>
            <a:off x="1440000" y="360000"/>
            <a:ext cx="10237134" cy="1325563"/>
          </a:xfrm>
        </p:spPr>
        <p:txBody>
          <a:bodyPr>
            <a:normAutofit/>
          </a:bodyPr>
          <a:lstStyle/>
          <a:p>
            <a:r>
              <a:rPr lang="fr-CA" sz="2800" b="1" dirty="0">
                <a:solidFill>
                  <a:srgbClr val="565BB2"/>
                </a:solidFill>
                <a:effectLst/>
                <a:latin typeface="HELVETICA NEUE LIGHT" panose="02000403000000020004" pitchFamily="2" charset="0"/>
                <a:ea typeface="HELVETICA NEUE LIGHT" panose="02000403000000020004" pitchFamily="2" charset="0"/>
              </a:rPr>
              <a:t>Le travail en équipe interdisciplinaire présente un grand intérêt : trouvez vos champions</a:t>
            </a:r>
            <a:r>
              <a:rPr lang="en-US" sz="2800" b="1" dirty="0">
                <a:solidFill>
                  <a:srgbClr val="565BB2"/>
                </a:solidFill>
                <a:latin typeface="HELVETICA NEUE LIGHT" panose="02000403000000020004" pitchFamily="2" charset="0"/>
                <a:ea typeface="HELVETICA NEUE LIGHT" panose="02000403000000020004" pitchFamily="2" charset="0"/>
                <a:cs typeface="Helvetica Neue" panose="02000503000000020004" pitchFamily="2" charset="0"/>
              </a:rPr>
              <a:t>!</a:t>
            </a:r>
          </a:p>
        </p:txBody>
      </p:sp>
      <p:sp>
        <p:nvSpPr>
          <p:cNvPr id="10" name="Content Placeholder 2">
            <a:extLst>
              <a:ext uri="{FF2B5EF4-FFF2-40B4-BE49-F238E27FC236}">
                <a16:creationId xmlns:a16="http://schemas.microsoft.com/office/drawing/2014/main" id="{61FD1CA4-03B7-4AC7-6B0C-2B465111418D}"/>
              </a:ext>
            </a:extLst>
          </p:cNvPr>
          <p:cNvSpPr>
            <a:spLocks noGrp="1"/>
          </p:cNvSpPr>
          <p:nvPr>
            <p:ph idx="1"/>
          </p:nvPr>
        </p:nvSpPr>
        <p:spPr>
          <a:xfrm>
            <a:off x="1440000" y="1620000"/>
            <a:ext cx="10574199" cy="5098300"/>
          </a:xfrm>
        </p:spPr>
        <p:txBody>
          <a:bodyPr>
            <a:normAutofit/>
          </a:bodyPr>
          <a:lstStyle/>
          <a:p>
            <a:pPr marL="360000" indent="-360000">
              <a:lnSpc>
                <a:spcPct val="100000"/>
              </a:lnSpc>
              <a:spcBef>
                <a:spcPts val="600"/>
              </a:spcBef>
              <a:spcAft>
                <a:spcPts val="600"/>
              </a:spcAft>
              <a:buClr>
                <a:srgbClr val="565BB2"/>
              </a:buClr>
            </a:pPr>
            <a:r>
              <a:rPr lang="fr-CA" sz="2000" b="1" dirty="0">
                <a:solidFill>
                  <a:srgbClr val="565BB2"/>
                </a:solidFill>
                <a:effectLst/>
                <a:latin typeface="HELVETICA NEUE LIGHT" panose="02000403000000020004" pitchFamily="2" charset="0"/>
                <a:ea typeface="HELVETICA NEUE LIGHT" panose="02000403000000020004" pitchFamily="2" charset="0"/>
              </a:rPr>
              <a:t>Les conseillers et conseillères en génétique </a:t>
            </a:r>
            <a:r>
              <a:rPr lang="en-US" sz="2000" b="1" dirty="0">
                <a:solidFill>
                  <a:srgbClr val="565BB2"/>
                </a:solidFill>
                <a:latin typeface="HELVETICA NEUE LIGHT" panose="02000403000000020004" pitchFamily="2" charset="0"/>
                <a:ea typeface="HELVETICA NEUE LIGHT" panose="02000403000000020004" pitchFamily="2" charset="0"/>
              </a:rPr>
              <a:t>:</a:t>
            </a:r>
          </a:p>
          <a:p>
            <a:pPr marL="720000" indent="-360000">
              <a:lnSpc>
                <a:spcPct val="100000"/>
              </a:lnSpc>
              <a:spcBef>
                <a:spcPts val="300"/>
              </a:spcBef>
              <a:spcAft>
                <a:spcPts val="300"/>
              </a:spcAft>
              <a:buClr>
                <a:srgbClr val="565BB2"/>
              </a:buClr>
              <a:buFont typeface="Courier New" panose="02070309020205020404" pitchFamily="49" charset="0"/>
              <a:buChar char="o"/>
            </a:pPr>
            <a:r>
              <a:rPr lang="fr-CA" sz="1800" dirty="0">
                <a:solidFill>
                  <a:schemeClr val="tx1">
                    <a:lumMod val="65000"/>
                    <a:lumOff val="35000"/>
                  </a:schemeClr>
                </a:solidFill>
                <a:effectLst/>
                <a:latin typeface="Helvetica Neue Light" panose="02000403000000020004" pitchFamily="2" charset="0"/>
                <a:ea typeface="Helvetica Neue Light" panose="02000403000000020004" pitchFamily="2" charset="0"/>
                <a:cs typeface="Times New Roman" panose="02020603050405020304" pitchFamily="18" charset="0"/>
              </a:rPr>
              <a:t>fournissent une expertise en génétique;</a:t>
            </a:r>
            <a:endParaRPr lang="en-CA" sz="1800" dirty="0">
              <a:solidFill>
                <a:schemeClr val="tx1">
                  <a:lumMod val="65000"/>
                  <a:lumOff val="35000"/>
                </a:schemeClr>
              </a:solidFill>
              <a:latin typeface="Helvetica Neue Light" panose="02000403000000020004" pitchFamily="2" charset="0"/>
              <a:ea typeface="Helvetica Neue Light" panose="02000403000000020004" pitchFamily="2" charset="0"/>
              <a:cs typeface="Times New Roman" panose="02020603050405020304" pitchFamily="18" charset="0"/>
            </a:endParaRPr>
          </a:p>
          <a:p>
            <a:pPr marL="720000" indent="-360000">
              <a:lnSpc>
                <a:spcPct val="100000"/>
              </a:lnSpc>
              <a:spcBef>
                <a:spcPts val="300"/>
              </a:spcBef>
              <a:spcAft>
                <a:spcPts val="300"/>
              </a:spcAft>
              <a:buClr>
                <a:srgbClr val="565BB2"/>
              </a:buClr>
              <a:buFont typeface="Courier New" panose="02070309020205020404" pitchFamily="49" charset="0"/>
              <a:buChar char="o"/>
            </a:pPr>
            <a:r>
              <a:rPr lang="fr-CA" sz="1800" dirty="0">
                <a:solidFill>
                  <a:schemeClr val="tx1">
                    <a:lumMod val="65000"/>
                    <a:lumOff val="35000"/>
                  </a:schemeClr>
                </a:solidFill>
                <a:effectLst/>
                <a:latin typeface="Helvetica Neue Light" panose="02000403000000020004" pitchFamily="2" charset="0"/>
                <a:ea typeface="Helvetica Neue Light" panose="02000403000000020004" pitchFamily="2" charset="0"/>
                <a:cs typeface="Times New Roman" panose="02020603050405020304" pitchFamily="18" charset="0"/>
              </a:rPr>
              <a:t>contribuent aux communications avec les patients et les professionnels de la santé;</a:t>
            </a:r>
            <a:endParaRPr lang="en-CA" sz="1800" dirty="0">
              <a:solidFill>
                <a:schemeClr val="tx1">
                  <a:lumMod val="65000"/>
                  <a:lumOff val="35000"/>
                </a:schemeClr>
              </a:solidFill>
              <a:latin typeface="Helvetica Neue Light" panose="02000403000000020004" pitchFamily="2" charset="0"/>
              <a:ea typeface="Helvetica Neue Light" panose="02000403000000020004" pitchFamily="2" charset="0"/>
              <a:cs typeface="Times New Roman" panose="02020603050405020304" pitchFamily="18" charset="0"/>
            </a:endParaRPr>
          </a:p>
          <a:p>
            <a:pPr marL="720000" indent="-360000">
              <a:lnSpc>
                <a:spcPct val="100000"/>
              </a:lnSpc>
              <a:spcBef>
                <a:spcPts val="300"/>
              </a:spcBef>
              <a:spcAft>
                <a:spcPts val="300"/>
              </a:spcAft>
              <a:buClr>
                <a:srgbClr val="565BB2"/>
              </a:buClr>
              <a:buFont typeface="Courier New" panose="02070309020205020404" pitchFamily="49" charset="0"/>
              <a:buChar char="o"/>
            </a:pPr>
            <a:r>
              <a:rPr lang="fr-CA" sz="1800" dirty="0">
                <a:solidFill>
                  <a:schemeClr val="tx1">
                    <a:lumMod val="65000"/>
                    <a:lumOff val="35000"/>
                  </a:schemeClr>
                </a:solidFill>
                <a:effectLst/>
                <a:latin typeface="Helvetica Neue Light" panose="02000403000000020004" pitchFamily="2" charset="0"/>
                <a:ea typeface="Helvetica Neue Light" panose="02000403000000020004" pitchFamily="2" charset="0"/>
                <a:cs typeface="Times New Roman" panose="02020603050405020304" pitchFamily="18" charset="0"/>
              </a:rPr>
              <a:t>prennent en charge le dépistage génétique chez les membres de la famille lorsqu’un variant pathogène est découvert chez un(e) patient(e);</a:t>
            </a:r>
            <a:endParaRPr lang="en-CA" sz="1800" dirty="0">
              <a:solidFill>
                <a:schemeClr val="tx1">
                  <a:lumMod val="65000"/>
                  <a:lumOff val="35000"/>
                </a:schemeClr>
              </a:solidFill>
              <a:latin typeface="Helvetica Neue Light" panose="02000403000000020004" pitchFamily="2" charset="0"/>
              <a:ea typeface="Helvetica Neue Light" panose="02000403000000020004" pitchFamily="2" charset="0"/>
              <a:cs typeface="Times New Roman" panose="02020603050405020304" pitchFamily="18" charset="0"/>
            </a:endParaRPr>
          </a:p>
          <a:p>
            <a:pPr marL="720000" indent="-360000">
              <a:lnSpc>
                <a:spcPct val="100000"/>
              </a:lnSpc>
              <a:spcBef>
                <a:spcPts val="300"/>
              </a:spcBef>
              <a:spcAft>
                <a:spcPts val="300"/>
              </a:spcAft>
              <a:buClr>
                <a:srgbClr val="565BB2"/>
              </a:buClr>
              <a:buFont typeface="Courier New" panose="02070309020205020404" pitchFamily="49" charset="0"/>
              <a:buChar char="o"/>
            </a:pPr>
            <a:r>
              <a:rPr lang="fr-CA" sz="1800" dirty="0">
                <a:solidFill>
                  <a:schemeClr val="tx1">
                    <a:lumMod val="65000"/>
                    <a:lumOff val="35000"/>
                  </a:schemeClr>
                </a:solidFill>
                <a:effectLst/>
                <a:latin typeface="Helvetica Neue Light" panose="02000403000000020004" pitchFamily="2" charset="0"/>
                <a:ea typeface="Helvetica Neue Light" panose="02000403000000020004" pitchFamily="2" charset="0"/>
              </a:rPr>
              <a:t>dirigent les membres de la famille, qui présentent un risque, vers des spécialistes qui leur proposeront des options de surveillance et de prévention.</a:t>
            </a:r>
            <a:endParaRPr lang="en-US" sz="1800" dirty="0">
              <a:solidFill>
                <a:schemeClr val="tx1">
                  <a:lumMod val="65000"/>
                  <a:lumOff val="35000"/>
                </a:schemeClr>
              </a:solidFill>
              <a:effectLst/>
              <a:latin typeface="Helvetica Neue Light" panose="02000403000000020004" pitchFamily="2" charset="0"/>
              <a:ea typeface="Helvetica Neue Light" panose="02000403000000020004" pitchFamily="2" charset="0"/>
            </a:endParaRPr>
          </a:p>
          <a:p>
            <a:pPr marL="360000" indent="-360000">
              <a:lnSpc>
                <a:spcPct val="100000"/>
              </a:lnSpc>
              <a:spcBef>
                <a:spcPts val="1200"/>
              </a:spcBef>
              <a:spcAft>
                <a:spcPts val="600"/>
              </a:spcAft>
              <a:buClr>
                <a:srgbClr val="565BB2"/>
              </a:buClr>
            </a:pPr>
            <a:r>
              <a:rPr lang="fr-CA" sz="2000" b="1" dirty="0">
                <a:solidFill>
                  <a:srgbClr val="565BB2"/>
                </a:solidFill>
                <a:effectLst/>
                <a:latin typeface="HELVETICA NEUE THIN" panose="020B0403020202020204" pitchFamily="34" charset="0"/>
                <a:ea typeface="HELVETICA NEUE THIN" panose="020B0403020202020204" pitchFamily="34" charset="0"/>
              </a:rPr>
              <a:t>Les spécialistes en oncologie</a:t>
            </a:r>
            <a:r>
              <a:rPr lang="en-CA" sz="2000" b="1" dirty="0">
                <a:solidFill>
                  <a:srgbClr val="565BB2"/>
                </a:solidFill>
                <a:effectLst/>
                <a:latin typeface="HELVETICA NEUE THIN" panose="020B0403020202020204" pitchFamily="34" charset="0"/>
                <a:ea typeface="HELVETICA NEUE THIN" panose="020B0403020202020204" pitchFamily="34" charset="0"/>
              </a:rPr>
              <a:t> </a:t>
            </a:r>
            <a:r>
              <a:rPr lang="en-US" sz="2000" b="1" dirty="0">
                <a:solidFill>
                  <a:srgbClr val="565BB2"/>
                </a:solidFill>
                <a:latin typeface="HELVETICA NEUE THIN" panose="020B0403020202020204" pitchFamily="34" charset="0"/>
                <a:ea typeface="HELVETICA NEUE THIN" panose="020B0403020202020204" pitchFamily="34" charset="0"/>
                <a:cs typeface="Times New Roman" panose="02020603050405020304" pitchFamily="18" charset="0"/>
              </a:rPr>
              <a:t>:</a:t>
            </a:r>
          </a:p>
          <a:p>
            <a:pPr marL="720000" indent="-360000">
              <a:lnSpc>
                <a:spcPct val="100000"/>
              </a:lnSpc>
              <a:spcBef>
                <a:spcPts val="300"/>
              </a:spcBef>
              <a:spcAft>
                <a:spcPts val="300"/>
              </a:spcAft>
              <a:buClr>
                <a:srgbClr val="565BB2"/>
              </a:buClr>
              <a:buFont typeface="Courier New" panose="02070309020205020404" pitchFamily="49" charset="0"/>
              <a:buChar char="o"/>
            </a:pPr>
            <a:r>
              <a:rPr lang="fr-CA" sz="1800" dirty="0">
                <a:solidFill>
                  <a:schemeClr val="tx1">
                    <a:lumMod val="65000"/>
                    <a:lumOff val="35000"/>
                  </a:schemeClr>
                </a:solidFill>
                <a:effectLst/>
                <a:latin typeface="Helvetica Neue Light" panose="02000403000000020004" pitchFamily="2" charset="0"/>
                <a:ea typeface="Helvetica Neue Light" panose="02000403000000020004" pitchFamily="2" charset="0"/>
                <a:cs typeface="Times New Roman" panose="02020603050405020304" pitchFamily="18" charset="0"/>
              </a:rPr>
              <a:t>entreprennent le dépistage génétique;</a:t>
            </a:r>
            <a:endParaRPr lang="en-CA" sz="1800" dirty="0">
              <a:solidFill>
                <a:schemeClr val="tx1">
                  <a:lumMod val="65000"/>
                  <a:lumOff val="35000"/>
                </a:schemeClr>
              </a:solidFill>
              <a:latin typeface="Helvetica Neue Light" panose="02000403000000020004" pitchFamily="2" charset="0"/>
              <a:ea typeface="Helvetica Neue Light" panose="02000403000000020004" pitchFamily="2" charset="0"/>
              <a:cs typeface="Times New Roman" panose="02020603050405020304" pitchFamily="18" charset="0"/>
            </a:endParaRPr>
          </a:p>
          <a:p>
            <a:pPr marL="720000" indent="-360000">
              <a:lnSpc>
                <a:spcPct val="100000"/>
              </a:lnSpc>
              <a:spcBef>
                <a:spcPts val="300"/>
              </a:spcBef>
              <a:spcAft>
                <a:spcPts val="300"/>
              </a:spcAft>
              <a:buClr>
                <a:srgbClr val="565BB2"/>
              </a:buClr>
              <a:buFont typeface="Courier New" panose="02070309020205020404" pitchFamily="49" charset="0"/>
              <a:buChar char="o"/>
            </a:pPr>
            <a:r>
              <a:rPr lang="fr-CA" sz="1800" dirty="0">
                <a:solidFill>
                  <a:schemeClr val="tx1">
                    <a:lumMod val="65000"/>
                    <a:lumOff val="35000"/>
                  </a:schemeClr>
                </a:solidFill>
                <a:effectLst/>
                <a:latin typeface="Helvetica Neue Light" panose="02000403000000020004" pitchFamily="2" charset="0"/>
                <a:ea typeface="Helvetica Neue Light" panose="02000403000000020004" pitchFamily="2" charset="0"/>
                <a:cs typeface="Times New Roman" panose="02020603050405020304" pitchFamily="18" charset="0"/>
              </a:rPr>
              <a:t>se servent des renseignements génétiques (le cas échéant) pour fournir des soins à leurs patients;</a:t>
            </a:r>
          </a:p>
          <a:p>
            <a:pPr marL="720000" indent="-360000">
              <a:lnSpc>
                <a:spcPct val="100000"/>
              </a:lnSpc>
              <a:spcBef>
                <a:spcPts val="300"/>
              </a:spcBef>
              <a:spcAft>
                <a:spcPts val="300"/>
              </a:spcAft>
              <a:buClr>
                <a:srgbClr val="565BB2"/>
              </a:buClr>
              <a:buFont typeface="Courier New" panose="02070309020205020404" pitchFamily="49" charset="0"/>
              <a:buChar char="o"/>
            </a:pPr>
            <a:r>
              <a:rPr lang="fr-CA" sz="1800" dirty="0">
                <a:solidFill>
                  <a:schemeClr val="tx1">
                    <a:lumMod val="65000"/>
                    <a:lumOff val="35000"/>
                  </a:schemeClr>
                </a:solidFill>
                <a:effectLst/>
                <a:latin typeface="Helvetica Neue Light" panose="02000403000000020004" pitchFamily="2" charset="0"/>
                <a:ea typeface="Helvetica Neue Light" panose="02000403000000020004" pitchFamily="2" charset="0"/>
                <a:cs typeface="Times New Roman" panose="02020603050405020304" pitchFamily="18" charset="0"/>
              </a:rPr>
              <a:t>réfèrent les patients en génétique clinique pour obtenir de plus amples renseignements (au besoin);</a:t>
            </a:r>
          </a:p>
          <a:p>
            <a:pPr marL="720000" indent="-360000">
              <a:lnSpc>
                <a:spcPct val="100000"/>
              </a:lnSpc>
              <a:spcBef>
                <a:spcPts val="300"/>
              </a:spcBef>
              <a:spcAft>
                <a:spcPts val="300"/>
              </a:spcAft>
              <a:buClr>
                <a:srgbClr val="565BB2"/>
              </a:buClr>
              <a:buFont typeface="Courier New" panose="02070309020205020404" pitchFamily="49" charset="0"/>
              <a:buChar char="o"/>
            </a:pPr>
            <a:r>
              <a:rPr lang="fr-CA" sz="1800" dirty="0">
                <a:solidFill>
                  <a:schemeClr val="tx1">
                    <a:lumMod val="65000"/>
                    <a:lumOff val="35000"/>
                  </a:schemeClr>
                </a:solidFill>
                <a:effectLst/>
                <a:latin typeface="Helvetica Neue Light" panose="02000403000000020004" pitchFamily="2" charset="0"/>
                <a:ea typeface="Helvetica Neue Light" panose="02000403000000020004" pitchFamily="2" charset="0"/>
              </a:rPr>
              <a:t>donnent leur avis sur les nouvelles options thérapeutiques contre le cancer au fur et à mesure qu’elles évoluent.</a:t>
            </a:r>
            <a:endParaRPr lang="en-US" sz="1800" dirty="0">
              <a:solidFill>
                <a:schemeClr val="tx1">
                  <a:lumMod val="65000"/>
                  <a:lumOff val="35000"/>
                </a:schemeClr>
              </a:solidFill>
              <a:effectLst/>
              <a:latin typeface="Helvetica Neue Light" panose="02000403000000020004" pitchFamily="2" charset="0"/>
              <a:ea typeface="Helvetica Neue Light" panose="02000403000000020004" pitchFamily="2" charset="0"/>
              <a:cs typeface="Times New Roman" panose="02020603050405020304" pitchFamily="18" charset="0"/>
            </a:endParaRPr>
          </a:p>
        </p:txBody>
      </p:sp>
    </p:spTree>
    <p:extLst>
      <p:ext uri="{BB962C8B-B14F-4D97-AF65-F5344CB8AC3E}">
        <p14:creationId xmlns:p14="http://schemas.microsoft.com/office/powerpoint/2010/main" val="179147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FBE68-17F0-30D8-D894-51DEAC4F9B99}"/>
              </a:ext>
            </a:extLst>
          </p:cNvPr>
          <p:cNvSpPr>
            <a:spLocks noGrp="1"/>
          </p:cNvSpPr>
          <p:nvPr>
            <p:ph type="title"/>
          </p:nvPr>
        </p:nvSpPr>
        <p:spPr>
          <a:xfrm>
            <a:off x="1440000" y="360000"/>
            <a:ext cx="10060709" cy="1325563"/>
          </a:xfrm>
        </p:spPr>
        <p:txBody>
          <a:bodyPr>
            <a:normAutofit/>
          </a:bodyPr>
          <a:lstStyle/>
          <a:p>
            <a:r>
              <a:rPr lang="fr-CA" sz="2800" b="1" dirty="0">
                <a:solidFill>
                  <a:srgbClr val="565BB2"/>
                </a:solidFill>
                <a:effectLst/>
                <a:latin typeface="HELVETICA NEUE LIGHT" panose="02000403000000020004" pitchFamily="2" charset="0"/>
                <a:ea typeface="HELVETICA NEUE LIGHT" panose="02000403000000020004" pitchFamily="2" charset="0"/>
              </a:rPr>
              <a:t>Prochaines étapes</a:t>
            </a:r>
            <a:endParaRPr lang="en-US" sz="2800" b="1" dirty="0">
              <a:solidFill>
                <a:srgbClr val="565BB2"/>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sp>
        <p:nvSpPr>
          <p:cNvPr id="10" name="Content Placeholder 2">
            <a:extLst>
              <a:ext uri="{FF2B5EF4-FFF2-40B4-BE49-F238E27FC236}">
                <a16:creationId xmlns:a16="http://schemas.microsoft.com/office/drawing/2014/main" id="{61FD1CA4-03B7-4AC7-6B0C-2B465111418D}"/>
              </a:ext>
            </a:extLst>
          </p:cNvPr>
          <p:cNvSpPr>
            <a:spLocks noGrp="1"/>
          </p:cNvSpPr>
          <p:nvPr>
            <p:ph idx="1"/>
          </p:nvPr>
        </p:nvSpPr>
        <p:spPr>
          <a:xfrm>
            <a:off x="1440001" y="1620000"/>
            <a:ext cx="9594584" cy="4538105"/>
          </a:xfrm>
        </p:spPr>
        <p:txBody>
          <a:bodyPr>
            <a:normAutofit/>
          </a:bodyPr>
          <a:lstStyle/>
          <a:p>
            <a:pPr marL="360000" indent="-360000">
              <a:lnSpc>
                <a:spcPct val="100000"/>
              </a:lnSpc>
              <a:spcBef>
                <a:spcPts val="600"/>
              </a:spcBef>
              <a:spcAft>
                <a:spcPts val="600"/>
              </a:spcAft>
              <a:buClr>
                <a:srgbClr val="565BB2"/>
              </a:buClr>
            </a:pPr>
            <a:r>
              <a:rPr lang="fr-CA" sz="2000" dirty="0">
                <a:solidFill>
                  <a:schemeClr val="tx1">
                    <a:lumMod val="65000"/>
                    <a:lumOff val="35000"/>
                  </a:schemeClr>
                </a:solidFill>
                <a:effectLst/>
                <a:latin typeface="Helvetica Neue Light" panose="02000403000000020004" pitchFamily="2" charset="0"/>
                <a:ea typeface="Helvetica Neue Light" panose="02000403000000020004" pitchFamily="2" charset="0"/>
              </a:rPr>
              <a:t>La personne-ressource de votre région pour le Test génétique initié par le médecin traitant (Test génétique de type « mainstream ») est </a:t>
            </a:r>
            <a:r>
              <a:rPr lang="en-US" sz="2000" dirty="0">
                <a:solidFill>
                  <a:schemeClr val="tx1">
                    <a:lumMod val="65000"/>
                    <a:lumOff val="35000"/>
                  </a:schemeClr>
                </a:solidFill>
                <a:effectLst/>
                <a:latin typeface="Helvetica Neue Light" panose="02000403000000020004" pitchFamily="2" charset="0"/>
                <a:ea typeface="Helvetica Neue Light" panose="02000403000000020004" pitchFamily="2" charset="0"/>
              </a:rPr>
              <a:t>:</a:t>
            </a:r>
            <a:endParaRPr lang="en-US" sz="2000" dirty="0">
              <a:solidFill>
                <a:schemeClr val="tx1">
                  <a:lumMod val="65000"/>
                  <a:lumOff val="3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804804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866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FBE68-17F0-30D8-D894-51DEAC4F9B99}"/>
              </a:ext>
            </a:extLst>
          </p:cNvPr>
          <p:cNvSpPr>
            <a:spLocks noGrp="1"/>
          </p:cNvSpPr>
          <p:nvPr>
            <p:ph type="title"/>
          </p:nvPr>
        </p:nvSpPr>
        <p:spPr>
          <a:xfrm>
            <a:off x="1440000" y="360000"/>
            <a:ext cx="9472957" cy="1325563"/>
          </a:xfrm>
        </p:spPr>
        <p:txBody>
          <a:bodyPr>
            <a:normAutofit/>
          </a:bodyPr>
          <a:lstStyle/>
          <a:p>
            <a:r>
              <a:rPr lang="fr-CA" sz="2800" b="1" dirty="0">
                <a:solidFill>
                  <a:srgbClr val="565BB2"/>
                </a:solidFill>
                <a:effectLst/>
                <a:latin typeface="Helvetica Neue Light" panose="02000403000000020004" pitchFamily="2" charset="0"/>
                <a:ea typeface="Helvetica Neue Light" panose="02000403000000020004" pitchFamily="2" charset="0"/>
              </a:rPr>
              <a:t>Qu’est-ce que le Test génétique initié par le médecin traitant (Test génétique de type « mainstream »)?</a:t>
            </a:r>
            <a:r>
              <a:rPr lang="en-CA" sz="2800" b="1" dirty="0">
                <a:solidFill>
                  <a:srgbClr val="565BB2"/>
                </a:solidFill>
                <a:effectLst/>
                <a:latin typeface="Helvetica Neue Light" panose="02000403000000020004" pitchFamily="2" charset="0"/>
                <a:ea typeface="Helvetica Neue Light" panose="02000403000000020004" pitchFamily="2" charset="0"/>
              </a:rPr>
              <a:t> </a:t>
            </a:r>
            <a:endParaRPr lang="en-US" sz="2800" b="1" dirty="0">
              <a:solidFill>
                <a:srgbClr val="565BB2"/>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sp>
        <p:nvSpPr>
          <p:cNvPr id="3" name="Content Placeholder 2">
            <a:extLst>
              <a:ext uri="{FF2B5EF4-FFF2-40B4-BE49-F238E27FC236}">
                <a16:creationId xmlns:a16="http://schemas.microsoft.com/office/drawing/2014/main" id="{FC07A38A-9EC5-51B7-12E8-BAD7E1C48B09}"/>
              </a:ext>
            </a:extLst>
          </p:cNvPr>
          <p:cNvSpPr>
            <a:spLocks noGrp="1"/>
          </p:cNvSpPr>
          <p:nvPr>
            <p:ph idx="1"/>
          </p:nvPr>
        </p:nvSpPr>
        <p:spPr>
          <a:xfrm>
            <a:off x="1440001" y="1620001"/>
            <a:ext cx="9792292" cy="1440000"/>
          </a:xfrm>
        </p:spPr>
        <p:txBody>
          <a:bodyPr>
            <a:normAutofit/>
          </a:bodyPr>
          <a:lstStyle/>
          <a:p>
            <a:pPr marL="360000" indent="-360000">
              <a:lnSpc>
                <a:spcPct val="100000"/>
              </a:lnSpc>
              <a:spcBef>
                <a:spcPts val="600"/>
              </a:spcBef>
              <a:spcAft>
                <a:spcPts val="600"/>
              </a:spcAft>
              <a:buClr>
                <a:srgbClr val="565BB2"/>
              </a:buClr>
            </a:pPr>
            <a:r>
              <a:rPr lang="fr-CA" sz="2000" dirty="0">
                <a:solidFill>
                  <a:schemeClr val="tx1">
                    <a:lumMod val="65000"/>
                    <a:lumOff val="35000"/>
                  </a:schemeClr>
                </a:solidFill>
                <a:effectLst/>
                <a:latin typeface="Helvetica Neue Light" panose="02000403000000020004" pitchFamily="2" charset="0"/>
                <a:ea typeface="Helvetica Neue Light" panose="02000403000000020004" pitchFamily="2" charset="0"/>
              </a:rPr>
              <a:t>Qu’est-ce que le Test génétique initié par le médecin traitant (Test génétique de type « mainstream »)?</a:t>
            </a:r>
            <a:r>
              <a:rPr lang="en-CA" sz="2000" dirty="0">
                <a:solidFill>
                  <a:schemeClr val="tx1">
                    <a:lumMod val="65000"/>
                    <a:lumOff val="35000"/>
                  </a:schemeClr>
                </a:solidFill>
                <a:effectLst/>
                <a:latin typeface="Helvetica Neue Light" panose="02000403000000020004" pitchFamily="2" charset="0"/>
                <a:ea typeface="Helvetica Neue Light" panose="02000403000000020004" pitchFamily="2" charset="0"/>
              </a:rPr>
              <a:t> </a:t>
            </a:r>
            <a:endParaRPr lang="en-US" sz="2000" dirty="0">
              <a:solidFill>
                <a:schemeClr val="tx1">
                  <a:lumMod val="65000"/>
                  <a:lumOff val="35000"/>
                </a:schemeClr>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sp>
        <p:nvSpPr>
          <p:cNvPr id="4" name="Title 1">
            <a:extLst>
              <a:ext uri="{FF2B5EF4-FFF2-40B4-BE49-F238E27FC236}">
                <a16:creationId xmlns:a16="http://schemas.microsoft.com/office/drawing/2014/main" id="{B53679D2-D27E-F8B9-CEC8-88B53DA3F82C}"/>
              </a:ext>
            </a:extLst>
          </p:cNvPr>
          <p:cNvSpPr txBox="1">
            <a:spLocks/>
          </p:cNvSpPr>
          <p:nvPr/>
        </p:nvSpPr>
        <p:spPr>
          <a:xfrm>
            <a:off x="1440000" y="2844000"/>
            <a:ext cx="1006070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2800" b="1" dirty="0">
                <a:solidFill>
                  <a:srgbClr val="565BB2"/>
                </a:solidFill>
                <a:effectLst/>
                <a:latin typeface="HELVETICA NEUE LIGHT" panose="02000403000000020004" pitchFamily="2" charset="0"/>
                <a:ea typeface="HELVETICA NEUE LIGHT" panose="02000403000000020004" pitchFamily="2" charset="0"/>
              </a:rPr>
              <a:t>Pourquoi recourir au Test génétique initié par le médecin traitant (Test génétique de type « mainstream »)?</a:t>
            </a:r>
            <a:endParaRPr lang="en-US" sz="2800" b="1" dirty="0">
              <a:solidFill>
                <a:srgbClr val="565BB2"/>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sp>
        <p:nvSpPr>
          <p:cNvPr id="5" name="Content Placeholder 2">
            <a:extLst>
              <a:ext uri="{FF2B5EF4-FFF2-40B4-BE49-F238E27FC236}">
                <a16:creationId xmlns:a16="http://schemas.microsoft.com/office/drawing/2014/main" id="{9505FD9C-2C31-9375-E4DF-3DC15D40EAFA}"/>
              </a:ext>
            </a:extLst>
          </p:cNvPr>
          <p:cNvSpPr txBox="1">
            <a:spLocks/>
          </p:cNvSpPr>
          <p:nvPr/>
        </p:nvSpPr>
        <p:spPr>
          <a:xfrm>
            <a:off x="1440000" y="4068000"/>
            <a:ext cx="10173979" cy="2250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indent="-360000">
              <a:lnSpc>
                <a:spcPct val="100000"/>
              </a:lnSpc>
              <a:spcBef>
                <a:spcPts val="600"/>
              </a:spcBef>
              <a:spcAft>
                <a:spcPts val="600"/>
              </a:spcAft>
              <a:buClr>
                <a:srgbClr val="565BB2"/>
              </a:buClr>
            </a:pPr>
            <a:r>
              <a:rPr lang="fr-CA" sz="2000" dirty="0">
                <a:solidFill>
                  <a:srgbClr val="565BB2"/>
                </a:solidFill>
                <a:effectLst/>
                <a:latin typeface="Helvetica Neue Light" panose="02000403000000020004" pitchFamily="2" charset="0"/>
                <a:ea typeface="Helvetica Neue Light" panose="02000403000000020004" pitchFamily="2" charset="0"/>
              </a:rPr>
              <a:t>pour améliorer l’accessibilité </a:t>
            </a:r>
            <a:r>
              <a:rPr lang="fr-CA" sz="2000" dirty="0">
                <a:solidFill>
                  <a:schemeClr val="tx1">
                    <a:lumMod val="65000"/>
                    <a:lumOff val="35000"/>
                  </a:schemeClr>
                </a:solidFill>
                <a:effectLst/>
                <a:latin typeface="Helvetica Neue Light" panose="02000403000000020004" pitchFamily="2" charset="0"/>
                <a:ea typeface="Helvetica Neue Light" panose="02000403000000020004" pitchFamily="2" charset="0"/>
              </a:rPr>
              <a:t>au dépistage génétique et à des traitements anticancéreux particuliers;</a:t>
            </a:r>
            <a:endParaRPr lang="en-CA" sz="2000" dirty="0">
              <a:solidFill>
                <a:schemeClr val="tx1">
                  <a:lumMod val="65000"/>
                  <a:lumOff val="35000"/>
                </a:schemeClr>
              </a:solidFill>
              <a:latin typeface="Helvetica Neue Light" panose="02000403000000020004" pitchFamily="2" charset="0"/>
              <a:ea typeface="Helvetica Neue Light" panose="02000403000000020004" pitchFamily="2" charset="0"/>
            </a:endParaRPr>
          </a:p>
          <a:p>
            <a:pPr marL="360000" indent="-360000">
              <a:lnSpc>
                <a:spcPct val="100000"/>
              </a:lnSpc>
              <a:spcBef>
                <a:spcPts val="600"/>
              </a:spcBef>
              <a:spcAft>
                <a:spcPts val="600"/>
              </a:spcAft>
              <a:buClr>
                <a:srgbClr val="565BB2"/>
              </a:buClr>
            </a:pPr>
            <a:r>
              <a:rPr lang="fr-CA" sz="2000" dirty="0">
                <a:solidFill>
                  <a:schemeClr val="tx1">
                    <a:lumMod val="65000"/>
                    <a:lumOff val="35000"/>
                  </a:schemeClr>
                </a:solidFill>
                <a:effectLst/>
                <a:latin typeface="Helvetica Neue Light" panose="02000403000000020004" pitchFamily="2" charset="0"/>
                <a:ea typeface="Helvetica Neue Light" panose="02000403000000020004" pitchFamily="2" charset="0"/>
              </a:rPr>
              <a:t>pour obtenir </a:t>
            </a:r>
            <a:r>
              <a:rPr lang="fr-CA" sz="2000" dirty="0">
                <a:solidFill>
                  <a:srgbClr val="565BB2"/>
                </a:solidFill>
                <a:effectLst/>
                <a:latin typeface="Helvetica Neue Light" panose="02000403000000020004" pitchFamily="2" charset="0"/>
                <a:ea typeface="Helvetica Neue Light" panose="02000403000000020004" pitchFamily="2" charset="0"/>
              </a:rPr>
              <a:t>plus rapidement </a:t>
            </a:r>
            <a:r>
              <a:rPr lang="fr-CA" sz="2000" dirty="0">
                <a:solidFill>
                  <a:schemeClr val="tx1">
                    <a:lumMod val="65000"/>
                    <a:lumOff val="35000"/>
                  </a:schemeClr>
                </a:solidFill>
                <a:effectLst/>
                <a:latin typeface="Helvetica Neue Light" panose="02000403000000020004" pitchFamily="2" charset="0"/>
                <a:ea typeface="Helvetica Neue Light" panose="02000403000000020004" pitchFamily="2" charset="0"/>
              </a:rPr>
              <a:t>les résultats des tests de dépistage génétique;</a:t>
            </a:r>
            <a:r>
              <a:rPr lang="en-CA" sz="2000" dirty="0">
                <a:solidFill>
                  <a:schemeClr val="tx1">
                    <a:lumMod val="65000"/>
                    <a:lumOff val="35000"/>
                  </a:schemeClr>
                </a:solidFill>
                <a:effectLst/>
                <a:latin typeface="Helvetica Neue Light" panose="02000403000000020004" pitchFamily="2" charset="0"/>
                <a:ea typeface="Helvetica Neue Light" panose="02000403000000020004" pitchFamily="2" charset="0"/>
              </a:rPr>
              <a:t> </a:t>
            </a:r>
            <a:endParaRPr lang="en-CA" sz="2000" dirty="0">
              <a:solidFill>
                <a:schemeClr val="tx1">
                  <a:lumMod val="65000"/>
                  <a:lumOff val="35000"/>
                </a:schemeClr>
              </a:solidFill>
              <a:latin typeface="Helvetica Neue Light" panose="02000403000000020004" pitchFamily="2" charset="0"/>
              <a:ea typeface="Helvetica Neue Light" panose="02000403000000020004" pitchFamily="2" charset="0"/>
            </a:endParaRPr>
          </a:p>
          <a:p>
            <a:pPr marL="360000" indent="-360000">
              <a:lnSpc>
                <a:spcPct val="100000"/>
              </a:lnSpc>
              <a:spcBef>
                <a:spcPts val="600"/>
              </a:spcBef>
              <a:spcAft>
                <a:spcPts val="600"/>
              </a:spcAft>
              <a:buClr>
                <a:srgbClr val="565BB2"/>
              </a:buClr>
            </a:pPr>
            <a:r>
              <a:rPr lang="fr-CA" sz="2000" dirty="0">
                <a:solidFill>
                  <a:schemeClr val="tx1">
                    <a:lumMod val="65000"/>
                    <a:lumOff val="35000"/>
                  </a:schemeClr>
                </a:solidFill>
                <a:effectLst/>
                <a:latin typeface="Helvetica Neue Light" panose="02000403000000020004" pitchFamily="2" charset="0"/>
                <a:ea typeface="Helvetica Neue Light" panose="02000403000000020004" pitchFamily="2" charset="0"/>
              </a:rPr>
              <a:t>pour favoriser l’utilisation </a:t>
            </a:r>
            <a:r>
              <a:rPr lang="fr-CA" sz="2000" dirty="0">
                <a:solidFill>
                  <a:srgbClr val="565BB2"/>
                </a:solidFill>
                <a:effectLst/>
                <a:latin typeface="Helvetica Neue Light" panose="02000403000000020004" pitchFamily="2" charset="0"/>
                <a:ea typeface="Helvetica Neue Light" panose="02000403000000020004" pitchFamily="2" charset="0"/>
              </a:rPr>
              <a:t>efficace</a:t>
            </a:r>
            <a:r>
              <a:rPr lang="fr-CA" sz="2000" dirty="0">
                <a:solidFill>
                  <a:schemeClr val="tx1">
                    <a:lumMod val="65000"/>
                    <a:lumOff val="35000"/>
                  </a:schemeClr>
                </a:solidFill>
                <a:effectLst/>
                <a:latin typeface="Helvetica Neue Light" panose="02000403000000020004" pitchFamily="2" charset="0"/>
                <a:ea typeface="Helvetica Neue Light" panose="02000403000000020004" pitchFamily="2" charset="0"/>
              </a:rPr>
              <a:t> des ressources de soins de santé.</a:t>
            </a:r>
            <a:r>
              <a:rPr lang="en-CA" sz="2000" dirty="0">
                <a:solidFill>
                  <a:schemeClr val="tx1">
                    <a:lumMod val="65000"/>
                    <a:lumOff val="35000"/>
                  </a:schemeClr>
                </a:solidFill>
                <a:effectLst/>
                <a:latin typeface="Helvetica Neue Light" panose="02000403000000020004" pitchFamily="2" charset="0"/>
                <a:ea typeface="Helvetica Neue Light" panose="02000403000000020004" pitchFamily="2" charset="0"/>
              </a:rPr>
              <a:t> </a:t>
            </a:r>
          </a:p>
        </p:txBody>
      </p:sp>
    </p:spTree>
    <p:extLst>
      <p:ext uri="{BB962C8B-B14F-4D97-AF65-F5344CB8AC3E}">
        <p14:creationId xmlns:p14="http://schemas.microsoft.com/office/powerpoint/2010/main" val="2093786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FBE68-17F0-30D8-D894-51DEAC4F9B99}"/>
              </a:ext>
            </a:extLst>
          </p:cNvPr>
          <p:cNvSpPr>
            <a:spLocks noGrp="1"/>
          </p:cNvSpPr>
          <p:nvPr>
            <p:ph type="title"/>
          </p:nvPr>
        </p:nvSpPr>
        <p:spPr>
          <a:xfrm>
            <a:off x="1440000" y="360000"/>
            <a:ext cx="10060709" cy="1325563"/>
          </a:xfrm>
        </p:spPr>
        <p:txBody>
          <a:bodyPr>
            <a:normAutofit/>
          </a:bodyPr>
          <a:lstStyle/>
          <a:p>
            <a:r>
              <a:rPr lang="fr-CA" sz="2800" b="1" dirty="0">
                <a:solidFill>
                  <a:srgbClr val="565BB2"/>
                </a:solidFill>
                <a:effectLst/>
                <a:latin typeface="HELVETICA NEUE LIGHT" panose="02000403000000020004" pitchFamily="2" charset="0"/>
                <a:ea typeface="HELVETICA NEUE LIGHT" panose="02000403000000020004" pitchFamily="2" charset="0"/>
              </a:rPr>
              <a:t>Qui y est admissible?</a:t>
            </a:r>
            <a:endParaRPr lang="en-US" sz="2800" b="1" dirty="0">
              <a:solidFill>
                <a:srgbClr val="565BB2"/>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sp>
        <p:nvSpPr>
          <p:cNvPr id="3" name="Content Placeholder 2">
            <a:extLst>
              <a:ext uri="{FF2B5EF4-FFF2-40B4-BE49-F238E27FC236}">
                <a16:creationId xmlns:a16="http://schemas.microsoft.com/office/drawing/2014/main" id="{FC07A38A-9EC5-51B7-12E8-BAD7E1C48B09}"/>
              </a:ext>
            </a:extLst>
          </p:cNvPr>
          <p:cNvSpPr>
            <a:spLocks noGrp="1"/>
          </p:cNvSpPr>
          <p:nvPr>
            <p:ph idx="1"/>
          </p:nvPr>
        </p:nvSpPr>
        <p:spPr>
          <a:xfrm>
            <a:off x="1440000" y="1620000"/>
            <a:ext cx="10173979" cy="4538105"/>
          </a:xfrm>
        </p:spPr>
        <p:txBody>
          <a:bodyPr>
            <a:normAutofit/>
          </a:bodyPr>
          <a:lstStyle/>
          <a:p>
            <a:pPr marL="360000" indent="-360000">
              <a:lnSpc>
                <a:spcPct val="100000"/>
              </a:lnSpc>
              <a:spcBef>
                <a:spcPts val="600"/>
              </a:spcBef>
              <a:spcAft>
                <a:spcPts val="600"/>
              </a:spcAft>
              <a:buClr>
                <a:srgbClr val="565BB2"/>
              </a:buClr>
            </a:pPr>
            <a:r>
              <a:rPr lang="fr-CA" sz="2000" dirty="0">
                <a:solidFill>
                  <a:schemeClr val="tx1">
                    <a:lumMod val="65000"/>
                    <a:lumOff val="35000"/>
                  </a:schemeClr>
                </a:solidFill>
                <a:effectLst/>
                <a:latin typeface="Helvetica Neue Light" panose="02000403000000020004" pitchFamily="2" charset="0"/>
                <a:ea typeface="Helvetica Neue Light" panose="02000403000000020004" pitchFamily="2" charset="0"/>
              </a:rPr>
              <a:t>Ceux et celles ayant des antécédents personnels</a:t>
            </a:r>
            <a:r>
              <a:rPr lang="en-CA" sz="2000" dirty="0">
                <a:solidFill>
                  <a:schemeClr val="tx1">
                    <a:lumMod val="65000"/>
                    <a:lumOff val="35000"/>
                  </a:schemeClr>
                </a:solidFill>
                <a:effectLst/>
                <a:latin typeface="Helvetica Neue Light" panose="02000403000000020004" pitchFamily="2" charset="0"/>
                <a:ea typeface="Helvetica Neue Light" panose="02000403000000020004" pitchFamily="2" charset="0"/>
              </a:rPr>
              <a:t> </a:t>
            </a:r>
            <a:r>
              <a:rPr lang="en-US" sz="2000" dirty="0">
                <a:solidFill>
                  <a:schemeClr val="tx1">
                    <a:lumMod val="65000"/>
                    <a:lumOff val="35000"/>
                  </a:schemeClr>
                </a:solidFill>
                <a:latin typeface="Helvetica Neue Light" panose="02000403000000020004" pitchFamily="2" charset="0"/>
                <a:ea typeface="Helvetica Neue Light" panose="02000403000000020004" pitchFamily="2" charset="0"/>
                <a:cs typeface="Helvetica Neue" panose="02000503000000020004" pitchFamily="2" charset="0"/>
              </a:rPr>
              <a:t>:</a:t>
            </a:r>
          </a:p>
          <a:p>
            <a:pPr marL="720000" indent="-358775">
              <a:lnSpc>
                <a:spcPct val="100000"/>
              </a:lnSpc>
              <a:spcBef>
                <a:spcPts val="600"/>
              </a:spcBef>
              <a:spcAft>
                <a:spcPts val="600"/>
              </a:spcAft>
              <a:buClr>
                <a:srgbClr val="565BB2"/>
              </a:buClr>
              <a:buFont typeface="Wingdings" pitchFamily="2" charset="2"/>
              <a:buChar char="ü"/>
            </a:pPr>
            <a:r>
              <a:rPr lang="fr-CA" sz="2000" dirty="0">
                <a:solidFill>
                  <a:schemeClr val="tx1">
                    <a:lumMod val="65000"/>
                    <a:lumOff val="35000"/>
                  </a:schemeClr>
                </a:solidFill>
                <a:effectLst/>
                <a:latin typeface="Helvetica Neue Light" panose="02000403000000020004" pitchFamily="2" charset="0"/>
                <a:ea typeface="Helvetica Neue Light" panose="02000403000000020004" pitchFamily="2" charset="0"/>
              </a:rPr>
              <a:t>de cancer épithélial de l’ovaire;</a:t>
            </a:r>
            <a:endParaRPr lang="en-CA" sz="2000" dirty="0">
              <a:solidFill>
                <a:schemeClr val="tx1">
                  <a:lumMod val="65000"/>
                  <a:lumOff val="35000"/>
                </a:schemeClr>
              </a:solidFill>
              <a:effectLst/>
              <a:latin typeface="Helvetica Neue Light" panose="02000403000000020004" pitchFamily="2" charset="0"/>
              <a:ea typeface="Helvetica Neue Light" panose="02000403000000020004" pitchFamily="2" charset="0"/>
            </a:endParaRPr>
          </a:p>
          <a:p>
            <a:pPr marL="720000" indent="-358775">
              <a:lnSpc>
                <a:spcPct val="100000"/>
              </a:lnSpc>
              <a:spcBef>
                <a:spcPts val="600"/>
              </a:spcBef>
              <a:spcAft>
                <a:spcPts val="600"/>
              </a:spcAft>
              <a:buClr>
                <a:srgbClr val="565BB2"/>
              </a:buClr>
              <a:buFont typeface="Wingdings" pitchFamily="2" charset="2"/>
              <a:buChar char="ü"/>
            </a:pPr>
            <a:r>
              <a:rPr lang="fr-CA" sz="2000" dirty="0">
                <a:solidFill>
                  <a:schemeClr val="tx1">
                    <a:lumMod val="65000"/>
                    <a:lumOff val="35000"/>
                  </a:schemeClr>
                </a:solidFill>
                <a:effectLst/>
                <a:latin typeface="Helvetica Neue Light" panose="02000403000000020004" pitchFamily="2" charset="0"/>
                <a:ea typeface="Helvetica Neue Light" panose="02000403000000020004" pitchFamily="2" charset="0"/>
              </a:rPr>
              <a:t>de cancer du sein (≤ 35 ans, triple négatif ≤ 60 ans;</a:t>
            </a:r>
          </a:p>
          <a:p>
            <a:pPr marL="720000" indent="-358775">
              <a:lnSpc>
                <a:spcPct val="100000"/>
              </a:lnSpc>
              <a:spcBef>
                <a:spcPts val="600"/>
              </a:spcBef>
              <a:spcAft>
                <a:spcPts val="600"/>
              </a:spcAft>
              <a:buClr>
                <a:srgbClr val="565BB2"/>
              </a:buClr>
              <a:buFont typeface="Wingdings" pitchFamily="2" charset="2"/>
              <a:buChar char="ü"/>
            </a:pPr>
            <a:r>
              <a:rPr lang="fr-CA" sz="2000" dirty="0">
                <a:solidFill>
                  <a:schemeClr val="tx1">
                    <a:lumMod val="65000"/>
                    <a:lumOff val="35000"/>
                  </a:schemeClr>
                </a:solidFill>
                <a:effectLst/>
                <a:latin typeface="Helvetica Neue Light" panose="02000403000000020004" pitchFamily="2" charset="0"/>
                <a:ea typeface="Helvetica Neue Light" panose="02000403000000020004" pitchFamily="2" charset="0"/>
              </a:rPr>
              <a:t>de cancer de la prostate métastatique ou à risque élevé;</a:t>
            </a:r>
            <a:endParaRPr lang="en-CA" sz="2000" dirty="0">
              <a:solidFill>
                <a:schemeClr val="tx1">
                  <a:lumMod val="65000"/>
                  <a:lumOff val="35000"/>
                </a:schemeClr>
              </a:solidFill>
              <a:effectLst/>
              <a:latin typeface="Helvetica Neue Light" panose="02000403000000020004" pitchFamily="2" charset="0"/>
              <a:ea typeface="Helvetica Neue Light" panose="02000403000000020004" pitchFamily="2" charset="0"/>
            </a:endParaRPr>
          </a:p>
          <a:p>
            <a:pPr marL="720000" indent="-358775">
              <a:lnSpc>
                <a:spcPct val="100000"/>
              </a:lnSpc>
              <a:spcBef>
                <a:spcPts val="600"/>
              </a:spcBef>
              <a:spcAft>
                <a:spcPts val="600"/>
              </a:spcAft>
              <a:buClr>
                <a:srgbClr val="565BB2"/>
              </a:buClr>
              <a:buFont typeface="Wingdings" pitchFamily="2" charset="2"/>
              <a:buChar char="ü"/>
            </a:pPr>
            <a:r>
              <a:rPr lang="fr-CA" sz="2000" dirty="0">
                <a:solidFill>
                  <a:schemeClr val="tx1">
                    <a:lumMod val="65000"/>
                    <a:lumOff val="35000"/>
                  </a:schemeClr>
                </a:solidFill>
                <a:effectLst/>
                <a:latin typeface="Helvetica Neue Light" panose="02000403000000020004" pitchFamily="2" charset="0"/>
                <a:ea typeface="Helvetica Neue Light" panose="02000403000000020004" pitchFamily="2" charset="0"/>
              </a:rPr>
              <a:t>d’adénocarcinome pancréatique.</a:t>
            </a:r>
            <a:endParaRPr lang="en-CA" sz="2000" dirty="0">
              <a:solidFill>
                <a:schemeClr val="tx1">
                  <a:lumMod val="65000"/>
                  <a:lumOff val="35000"/>
                </a:schemeClr>
              </a:solidFill>
              <a:effectLst/>
              <a:latin typeface="Helvetica Neue Light" panose="02000403000000020004" pitchFamily="2" charset="0"/>
              <a:ea typeface="Helvetica Neue Light" panose="02000403000000020004" pitchFamily="2" charset="0"/>
            </a:endParaRPr>
          </a:p>
          <a:p>
            <a:pPr marL="360000" indent="-360000">
              <a:lnSpc>
                <a:spcPct val="100000"/>
              </a:lnSpc>
              <a:spcBef>
                <a:spcPts val="600"/>
              </a:spcBef>
              <a:spcAft>
                <a:spcPts val="600"/>
              </a:spcAft>
              <a:buClr>
                <a:srgbClr val="565BB2"/>
              </a:buClr>
            </a:pPr>
            <a:endParaRPr lang="en-US" sz="2000" dirty="0">
              <a:solidFill>
                <a:schemeClr val="tx1">
                  <a:lumMod val="65000"/>
                  <a:lumOff val="35000"/>
                </a:schemeClr>
              </a:solidFill>
              <a:latin typeface="Helvetica Neue Light" panose="02000403000000020004" pitchFamily="2" charset="0"/>
              <a:ea typeface="Helvetica Neue Light" panose="02000403000000020004" pitchFamily="2" charset="0"/>
              <a:cs typeface="Helvetica Neue" panose="02000503000000020004" pitchFamily="2" charset="0"/>
            </a:endParaRPr>
          </a:p>
          <a:p>
            <a:pPr marL="0" indent="0">
              <a:lnSpc>
                <a:spcPct val="100000"/>
              </a:lnSpc>
              <a:spcBef>
                <a:spcPts val="600"/>
              </a:spcBef>
              <a:spcAft>
                <a:spcPts val="600"/>
              </a:spcAft>
              <a:buClr>
                <a:srgbClr val="565BB2"/>
              </a:buClr>
              <a:buNone/>
            </a:pPr>
            <a:r>
              <a:rPr lang="fr-CA" sz="2000" dirty="0">
                <a:solidFill>
                  <a:srgbClr val="565BB2"/>
                </a:solidFill>
                <a:effectLst/>
                <a:latin typeface="Helvetica Neue Light" panose="02000403000000020004" pitchFamily="2" charset="0"/>
                <a:ea typeface="Helvetica Neue Light" panose="02000403000000020004" pitchFamily="2" charset="0"/>
              </a:rPr>
              <a:t>REMARQUE : Les critères spécifiques peuvent varier selon la région</a:t>
            </a:r>
            <a:r>
              <a:rPr lang="en-CA" sz="2000" dirty="0">
                <a:solidFill>
                  <a:srgbClr val="565BB2"/>
                </a:solidFill>
                <a:latin typeface="Helvetica Neue Light" panose="02000403000000020004" pitchFamily="2" charset="0"/>
                <a:ea typeface="Helvetica Neue Light" panose="02000403000000020004" pitchFamily="2" charset="0"/>
              </a:rPr>
              <a:t>.</a:t>
            </a:r>
            <a:endParaRPr lang="en-US" sz="2000" dirty="0">
              <a:solidFill>
                <a:srgbClr val="565BB2"/>
              </a:solidFill>
              <a:latin typeface="Helvetica Neue Light" panose="02000403000000020004" pitchFamily="2" charset="0"/>
              <a:ea typeface="Helvetica Neue Light" panose="02000403000000020004" pitchFamily="2" charset="0"/>
              <a:cs typeface="Helvetica Neue" panose="02000503000000020004" pitchFamily="2" charset="0"/>
            </a:endParaRPr>
          </a:p>
          <a:p>
            <a:pPr marL="0" indent="0">
              <a:lnSpc>
                <a:spcPct val="100000"/>
              </a:lnSpc>
              <a:spcBef>
                <a:spcPts val="600"/>
              </a:spcBef>
              <a:spcAft>
                <a:spcPts val="600"/>
              </a:spcAft>
              <a:buClr>
                <a:srgbClr val="565BB2"/>
              </a:buClr>
              <a:buNone/>
            </a:pPr>
            <a:endParaRPr lang="en-US"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114834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FBE68-17F0-30D8-D894-51DEAC4F9B99}"/>
              </a:ext>
            </a:extLst>
          </p:cNvPr>
          <p:cNvSpPr>
            <a:spLocks noGrp="1"/>
          </p:cNvSpPr>
          <p:nvPr>
            <p:ph type="title"/>
          </p:nvPr>
        </p:nvSpPr>
        <p:spPr>
          <a:xfrm>
            <a:off x="1440000" y="360000"/>
            <a:ext cx="10060709" cy="1325563"/>
          </a:xfrm>
        </p:spPr>
        <p:txBody>
          <a:bodyPr>
            <a:normAutofit/>
          </a:bodyPr>
          <a:lstStyle/>
          <a:p>
            <a:r>
              <a:rPr lang="en-US" sz="2800" b="1" dirty="0">
                <a:solidFill>
                  <a:srgbClr val="565BB2"/>
                </a:solidFill>
                <a:latin typeface="HELVETICA NEUE LIGHT" panose="02000403000000020004" pitchFamily="2" charset="0"/>
                <a:ea typeface="HELVETICA NEUE LIGHT" panose="02000403000000020004" pitchFamily="2" charset="0"/>
                <a:cs typeface="Helvetica Neue" panose="02000503000000020004" pitchFamily="2" charset="0"/>
              </a:rPr>
              <a:t>Justification</a:t>
            </a:r>
          </a:p>
        </p:txBody>
      </p:sp>
      <p:sp>
        <p:nvSpPr>
          <p:cNvPr id="3" name="Content Placeholder 2">
            <a:extLst>
              <a:ext uri="{FF2B5EF4-FFF2-40B4-BE49-F238E27FC236}">
                <a16:creationId xmlns:a16="http://schemas.microsoft.com/office/drawing/2014/main" id="{FC07A38A-9EC5-51B7-12E8-BAD7E1C48B09}"/>
              </a:ext>
            </a:extLst>
          </p:cNvPr>
          <p:cNvSpPr>
            <a:spLocks noGrp="1"/>
          </p:cNvSpPr>
          <p:nvPr>
            <p:ph idx="1"/>
          </p:nvPr>
        </p:nvSpPr>
        <p:spPr>
          <a:xfrm>
            <a:off x="1440000" y="1620000"/>
            <a:ext cx="9837600" cy="4018800"/>
          </a:xfrm>
        </p:spPr>
        <p:txBody>
          <a:bodyPr>
            <a:normAutofit/>
          </a:bodyPr>
          <a:lstStyle/>
          <a:p>
            <a:pPr marL="360000" indent="-360000">
              <a:lnSpc>
                <a:spcPct val="100000"/>
              </a:lnSpc>
              <a:spcBef>
                <a:spcPts val="600"/>
              </a:spcBef>
              <a:spcAft>
                <a:spcPts val="600"/>
              </a:spcAft>
              <a:buClr>
                <a:srgbClr val="565BB2"/>
              </a:buClr>
            </a:pPr>
            <a:r>
              <a:rPr lang="fr-CA" sz="2000" dirty="0">
                <a:solidFill>
                  <a:schemeClr val="tx1">
                    <a:lumMod val="65000"/>
                    <a:lumOff val="35000"/>
                  </a:schemeClr>
                </a:solidFill>
                <a:effectLst/>
                <a:latin typeface="Helvetica Neue Light" panose="02000403000000020004" pitchFamily="2" charset="0"/>
                <a:ea typeface="Helvetica Neue Light" panose="02000403000000020004" pitchFamily="2" charset="0"/>
              </a:rPr>
              <a:t>Principes dont il faut tenir compte avant de décider de recourir au test génétique initié par le médecin traitant (test génétique de type « mainstream ») chez un patient :</a:t>
            </a:r>
            <a:r>
              <a:rPr lang="en-CA" sz="2000" dirty="0">
                <a:solidFill>
                  <a:schemeClr val="tx1">
                    <a:lumMod val="65000"/>
                    <a:lumOff val="35000"/>
                  </a:schemeClr>
                </a:solidFill>
                <a:effectLst/>
                <a:latin typeface="Helvetica Neue Light" panose="02000403000000020004" pitchFamily="2" charset="0"/>
                <a:ea typeface="Helvetica Neue Light" panose="02000403000000020004" pitchFamily="2" charset="0"/>
              </a:rPr>
              <a:t> </a:t>
            </a:r>
            <a:endParaRPr lang="en-US" sz="2000" dirty="0">
              <a:solidFill>
                <a:schemeClr val="tx1">
                  <a:lumMod val="65000"/>
                  <a:lumOff val="35000"/>
                </a:schemeClr>
              </a:solidFill>
              <a:latin typeface="Helvetica Neue Light" panose="02000403000000020004" pitchFamily="2" charset="0"/>
              <a:ea typeface="Helvetica Neue Light" panose="02000403000000020004" pitchFamily="2" charset="0"/>
              <a:cs typeface="Helvetica Neue" panose="02000503000000020004" pitchFamily="2" charset="0"/>
            </a:endParaRPr>
          </a:p>
          <a:p>
            <a:pPr marL="720000" indent="-358775">
              <a:lnSpc>
                <a:spcPct val="100000"/>
              </a:lnSpc>
              <a:spcBef>
                <a:spcPts val="600"/>
              </a:spcBef>
              <a:spcAft>
                <a:spcPts val="600"/>
              </a:spcAft>
              <a:buClr>
                <a:srgbClr val="565BB2"/>
              </a:buClr>
              <a:buFont typeface="+mj-lt"/>
              <a:buAutoNum type="arabicPeriod"/>
            </a:pPr>
            <a:r>
              <a:rPr lang="fr-CA" sz="2000" dirty="0">
                <a:solidFill>
                  <a:schemeClr val="tx1">
                    <a:lumMod val="65000"/>
                    <a:lumOff val="35000"/>
                  </a:schemeClr>
                </a:solidFill>
                <a:effectLst/>
                <a:latin typeface="Helvetica Neue Light" panose="02000403000000020004" pitchFamily="2" charset="0"/>
                <a:ea typeface="Helvetica Neue Light" panose="02000403000000020004" pitchFamily="2" charset="0"/>
              </a:rPr>
              <a:t>Le patient est admissible au dépistage du cancer héréditaire en fonction de ses antécédents personnels de cancer, sans égard à ses antécédents familiaux</a:t>
            </a:r>
            <a:r>
              <a:rPr lang="en-CA" sz="2000" dirty="0">
                <a:solidFill>
                  <a:schemeClr val="tx1">
                    <a:lumMod val="65000"/>
                    <a:lumOff val="35000"/>
                  </a:schemeClr>
                </a:solidFill>
                <a:latin typeface="Helvetica Neue Light" panose="02000403000000020004" pitchFamily="2" charset="0"/>
                <a:ea typeface="Helvetica Neue Light" panose="02000403000000020004" pitchFamily="2" charset="0"/>
              </a:rPr>
              <a:t>.</a:t>
            </a:r>
            <a:endParaRPr lang="en-US" sz="2000" dirty="0">
              <a:solidFill>
                <a:schemeClr val="tx1">
                  <a:lumMod val="65000"/>
                  <a:lumOff val="35000"/>
                </a:schemeClr>
              </a:solidFill>
              <a:latin typeface="Helvetica Neue Light" panose="02000403000000020004" pitchFamily="2" charset="0"/>
              <a:ea typeface="Helvetica Neue Light" panose="02000403000000020004" pitchFamily="2" charset="0"/>
            </a:endParaRPr>
          </a:p>
          <a:p>
            <a:pPr marL="720000" indent="-358775">
              <a:lnSpc>
                <a:spcPct val="100000"/>
              </a:lnSpc>
              <a:spcBef>
                <a:spcPts val="600"/>
              </a:spcBef>
              <a:spcAft>
                <a:spcPts val="600"/>
              </a:spcAft>
              <a:buClr>
                <a:srgbClr val="565BB2"/>
              </a:buClr>
              <a:buFont typeface="+mj-lt"/>
              <a:buAutoNum type="arabicPeriod"/>
            </a:pPr>
            <a:r>
              <a:rPr lang="fr-CA" sz="2000" dirty="0">
                <a:solidFill>
                  <a:schemeClr val="tx1">
                    <a:lumMod val="65000"/>
                    <a:lumOff val="35000"/>
                  </a:schemeClr>
                </a:solidFill>
                <a:effectLst/>
                <a:latin typeface="Helvetica Neue Light" panose="02000403000000020004" pitchFamily="2" charset="0"/>
                <a:ea typeface="Helvetica Neue Light" panose="02000403000000020004" pitchFamily="2" charset="0"/>
              </a:rPr>
              <a:t>Les résultats du dépistage du cancer héréditaire pouvant avoir une incidence sur la planification de la radiothérapie et des traitements chirurgical ou général, un délai de retour rapide de ces résultats est nécessaire</a:t>
            </a:r>
            <a:r>
              <a:rPr lang="en-CA" sz="2000" dirty="0">
                <a:solidFill>
                  <a:schemeClr val="tx1">
                    <a:lumMod val="65000"/>
                    <a:lumOff val="35000"/>
                  </a:schemeClr>
                </a:solidFill>
                <a:latin typeface="Helvetica Neue Light" panose="02000403000000020004" pitchFamily="2" charset="0"/>
                <a:ea typeface="Helvetica Neue Light" panose="02000403000000020004" pitchFamily="2" charset="0"/>
              </a:rPr>
              <a:t>.</a:t>
            </a:r>
            <a:endParaRPr lang="en-US" sz="2000" dirty="0">
              <a:solidFill>
                <a:schemeClr val="tx1">
                  <a:lumMod val="65000"/>
                  <a:lumOff val="35000"/>
                </a:schemeClr>
              </a:solidFill>
              <a:effectLst/>
              <a:latin typeface="Helvetica Neue Light" panose="02000403000000020004" pitchFamily="2" charset="0"/>
              <a:ea typeface="Helvetica Neue Light" panose="02000403000000020004" pitchFamily="2" charset="0"/>
            </a:endParaRPr>
          </a:p>
          <a:p>
            <a:pPr marL="720000" indent="-358775">
              <a:lnSpc>
                <a:spcPct val="100000"/>
              </a:lnSpc>
              <a:spcBef>
                <a:spcPts val="600"/>
              </a:spcBef>
              <a:spcAft>
                <a:spcPts val="600"/>
              </a:spcAft>
              <a:buClr>
                <a:srgbClr val="565BB2"/>
              </a:buClr>
              <a:buFont typeface="+mj-lt"/>
              <a:buAutoNum type="arabicPeriod"/>
            </a:pPr>
            <a:r>
              <a:rPr lang="fr-CA" sz="2000" dirty="0">
                <a:solidFill>
                  <a:schemeClr val="tx1">
                    <a:lumMod val="65000"/>
                    <a:lumOff val="35000"/>
                  </a:schemeClr>
                </a:solidFill>
                <a:effectLst/>
                <a:latin typeface="Helvetica Neue Light" panose="02000403000000020004" pitchFamily="2" charset="0"/>
                <a:ea typeface="Helvetica Neue Light" panose="02000403000000020004" pitchFamily="2" charset="0"/>
              </a:rPr>
              <a:t>Le patient est confronté à un pronostic sombre et risque de ne pas survivre assez longtemps pour pouvoir se présenter à une séance de conseil préalable au dépistage génétique du cancer</a:t>
            </a:r>
            <a:r>
              <a:rPr lang="en-CA" sz="2000" dirty="0">
                <a:solidFill>
                  <a:schemeClr val="tx1">
                    <a:lumMod val="65000"/>
                    <a:lumOff val="35000"/>
                  </a:schemeClr>
                </a:solidFill>
                <a:latin typeface="Helvetica Neue Light" panose="02000403000000020004" pitchFamily="2" charset="0"/>
                <a:ea typeface="Helvetica Neue Light" panose="02000403000000020004" pitchFamily="2" charset="0"/>
              </a:rPr>
              <a:t>.</a:t>
            </a:r>
            <a:endParaRPr lang="en-CA" sz="2000" dirty="0">
              <a:solidFill>
                <a:schemeClr val="tx1">
                  <a:lumMod val="65000"/>
                  <a:lumOff val="35000"/>
                </a:schemeClr>
              </a:solidFill>
              <a:effectLst/>
              <a:latin typeface="Helvetica Neue Light" panose="02000403000000020004" pitchFamily="2" charset="0"/>
              <a:ea typeface="Helvetica Neue Light" panose="02000403000000020004" pitchFamily="2" charset="0"/>
            </a:endParaRPr>
          </a:p>
        </p:txBody>
      </p:sp>
      <p:sp>
        <p:nvSpPr>
          <p:cNvPr id="5" name="TextBox 4">
            <a:extLst>
              <a:ext uri="{FF2B5EF4-FFF2-40B4-BE49-F238E27FC236}">
                <a16:creationId xmlns:a16="http://schemas.microsoft.com/office/drawing/2014/main" id="{EB7F2FD9-1C5E-20D9-AB1E-840E42C94791}"/>
              </a:ext>
            </a:extLst>
          </p:cNvPr>
          <p:cNvSpPr txBox="1"/>
          <p:nvPr/>
        </p:nvSpPr>
        <p:spPr>
          <a:xfrm>
            <a:off x="1440000" y="6264000"/>
            <a:ext cx="9332439" cy="276999"/>
          </a:xfrm>
          <a:prstGeom prst="rect">
            <a:avLst/>
          </a:prstGeom>
          <a:noFill/>
        </p:spPr>
        <p:txBody>
          <a:bodyPr wrap="square">
            <a:spAutoFit/>
          </a:bodyPr>
          <a:lstStyle/>
          <a:p>
            <a:r>
              <a:rPr lang="en-CA" sz="1200" dirty="0">
                <a:solidFill>
                  <a:schemeClr val="tx1">
                    <a:lumMod val="65000"/>
                    <a:lumOff val="35000"/>
                  </a:schemeClr>
                </a:solidFill>
                <a:effectLst/>
                <a:latin typeface="Helvetica Neue Light" panose="02000403000000020004" pitchFamily="2" charset="0"/>
                <a:ea typeface="Helvetica Neue Light" panose="02000403000000020004" pitchFamily="2" charset="0"/>
              </a:rPr>
              <a:t>Mainstreaming Toolkit. Implementation Guide for Mainstreaming Hereditary Cancer Testing. </a:t>
            </a:r>
            <a:r>
              <a:rPr lang="fr-CA" sz="1200" dirty="0">
                <a:solidFill>
                  <a:schemeClr val="tx1">
                    <a:lumMod val="65000"/>
                    <a:lumOff val="35000"/>
                  </a:schemeClr>
                </a:solidFill>
                <a:effectLst/>
                <a:latin typeface="Helvetica Neue Light" panose="02000403000000020004" pitchFamily="2" charset="0"/>
                <a:ea typeface="Helvetica Neue Light" panose="02000403000000020004" pitchFamily="2" charset="0"/>
              </a:rPr>
              <a:t>14 septembre 2021 (Action Cancer Ontario).</a:t>
            </a:r>
            <a:endParaRPr lang="en-CA" sz="1200" dirty="0">
              <a:solidFill>
                <a:schemeClr val="tx1">
                  <a:lumMod val="65000"/>
                  <a:lumOff val="35000"/>
                </a:schemeClr>
              </a:solidFill>
              <a:effectLst/>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727467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FBE68-17F0-30D8-D894-51DEAC4F9B99}"/>
              </a:ext>
            </a:extLst>
          </p:cNvPr>
          <p:cNvSpPr>
            <a:spLocks noGrp="1"/>
          </p:cNvSpPr>
          <p:nvPr>
            <p:ph type="title"/>
          </p:nvPr>
        </p:nvSpPr>
        <p:spPr>
          <a:xfrm>
            <a:off x="1440000" y="360000"/>
            <a:ext cx="10060709" cy="1325563"/>
          </a:xfrm>
        </p:spPr>
        <p:txBody>
          <a:bodyPr>
            <a:normAutofit/>
          </a:bodyPr>
          <a:lstStyle/>
          <a:p>
            <a:r>
              <a:rPr lang="fr-CA" sz="2800" b="1" dirty="0">
                <a:solidFill>
                  <a:srgbClr val="565BB2"/>
                </a:solidFill>
                <a:effectLst/>
                <a:latin typeface="HELVETICA NEUE LIGHT" panose="02000403000000020004" pitchFamily="2" charset="0"/>
                <a:ea typeface="HELVETICA NEUE LIGHT" panose="02000403000000020004" pitchFamily="2" charset="0"/>
              </a:rPr>
              <a:t>Parcours de dépistage génétique classique</a:t>
            </a:r>
            <a:endParaRPr lang="en-US" sz="2800" b="1" dirty="0">
              <a:solidFill>
                <a:srgbClr val="565BB2"/>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pic>
        <p:nvPicPr>
          <p:cNvPr id="7" name="Picture 6" descr="A screenshot of a medical information&#10;&#10;Description automatically generated with medium confidence">
            <a:extLst>
              <a:ext uri="{FF2B5EF4-FFF2-40B4-BE49-F238E27FC236}">
                <a16:creationId xmlns:a16="http://schemas.microsoft.com/office/drawing/2014/main" id="{2A280741-5C0B-0B23-FAF7-78D2DB41A455}"/>
              </a:ext>
            </a:extLst>
          </p:cNvPr>
          <p:cNvPicPr>
            <a:picLocks noChangeAspect="1"/>
          </p:cNvPicPr>
          <p:nvPr/>
        </p:nvPicPr>
        <p:blipFill>
          <a:blip r:embed="rId3"/>
          <a:stretch>
            <a:fillRect/>
          </a:stretch>
        </p:blipFill>
        <p:spPr>
          <a:xfrm>
            <a:off x="1595179" y="1863659"/>
            <a:ext cx="9170998" cy="3844280"/>
          </a:xfrm>
          <a:prstGeom prst="rect">
            <a:avLst/>
          </a:prstGeom>
        </p:spPr>
      </p:pic>
    </p:spTree>
    <p:extLst>
      <p:ext uri="{BB962C8B-B14F-4D97-AF65-F5344CB8AC3E}">
        <p14:creationId xmlns:p14="http://schemas.microsoft.com/office/powerpoint/2010/main" val="1409263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FBE68-17F0-30D8-D894-51DEAC4F9B99}"/>
              </a:ext>
            </a:extLst>
          </p:cNvPr>
          <p:cNvSpPr>
            <a:spLocks noGrp="1"/>
          </p:cNvSpPr>
          <p:nvPr>
            <p:ph type="title"/>
          </p:nvPr>
        </p:nvSpPr>
        <p:spPr>
          <a:xfrm>
            <a:off x="1440000" y="360000"/>
            <a:ext cx="10060709" cy="1325563"/>
          </a:xfrm>
        </p:spPr>
        <p:txBody>
          <a:bodyPr>
            <a:normAutofit/>
          </a:bodyPr>
          <a:lstStyle/>
          <a:p>
            <a:r>
              <a:rPr lang="fr-CA" sz="2800" b="1" dirty="0">
                <a:solidFill>
                  <a:srgbClr val="565BB2"/>
                </a:solidFill>
                <a:effectLst/>
                <a:latin typeface="HELVETICA NEUE LIGHT" panose="02000403000000020004" pitchFamily="2" charset="0"/>
                <a:ea typeface="HELVETICA NEUE LIGHT" panose="02000403000000020004" pitchFamily="2" charset="0"/>
              </a:rPr>
              <a:t>Options de parcours d’un Test génétique initié par le médecin traitant (Test génétique de type « mainstream »)*</a:t>
            </a:r>
            <a:endParaRPr lang="en-US" sz="2800" b="1" dirty="0">
              <a:solidFill>
                <a:srgbClr val="565BB2"/>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sp>
        <p:nvSpPr>
          <p:cNvPr id="10" name="TextBox 9">
            <a:extLst>
              <a:ext uri="{FF2B5EF4-FFF2-40B4-BE49-F238E27FC236}">
                <a16:creationId xmlns:a16="http://schemas.microsoft.com/office/drawing/2014/main" id="{146B7694-E9AB-B6FE-2930-41D44EDA4889}"/>
              </a:ext>
            </a:extLst>
          </p:cNvPr>
          <p:cNvSpPr txBox="1"/>
          <p:nvPr/>
        </p:nvSpPr>
        <p:spPr>
          <a:xfrm>
            <a:off x="1476254" y="2447867"/>
            <a:ext cx="1370063" cy="369332"/>
          </a:xfrm>
          <a:prstGeom prst="rect">
            <a:avLst/>
          </a:prstGeom>
          <a:noFill/>
        </p:spPr>
        <p:txBody>
          <a:bodyPr wrap="square" rtlCol="0">
            <a:spAutoFit/>
          </a:bodyPr>
          <a:lstStyle/>
          <a:p>
            <a:r>
              <a:rPr lang="en-US" b="1" dirty="0">
                <a:solidFill>
                  <a:srgbClr val="565BB2"/>
                </a:solidFill>
                <a:latin typeface="Helvetica Neue Light" panose="02000403000000020004" pitchFamily="2" charset="0"/>
                <a:ea typeface="Helvetica Neue Light" panose="02000403000000020004" pitchFamily="2" charset="0"/>
                <a:cs typeface="Helvetica Neue" panose="02000503000000020004" pitchFamily="2" charset="0"/>
              </a:rPr>
              <a:t>OPTION 1</a:t>
            </a:r>
          </a:p>
        </p:txBody>
      </p:sp>
      <p:sp>
        <p:nvSpPr>
          <p:cNvPr id="12" name="TextBox 11">
            <a:extLst>
              <a:ext uri="{FF2B5EF4-FFF2-40B4-BE49-F238E27FC236}">
                <a16:creationId xmlns:a16="http://schemas.microsoft.com/office/drawing/2014/main" id="{BE326F64-5805-DE2C-EBDC-10761E24E371}"/>
              </a:ext>
            </a:extLst>
          </p:cNvPr>
          <p:cNvSpPr txBox="1"/>
          <p:nvPr/>
        </p:nvSpPr>
        <p:spPr>
          <a:xfrm>
            <a:off x="1476254" y="4516896"/>
            <a:ext cx="1370063" cy="369332"/>
          </a:xfrm>
          <a:prstGeom prst="rect">
            <a:avLst/>
          </a:prstGeom>
          <a:noFill/>
        </p:spPr>
        <p:txBody>
          <a:bodyPr wrap="square" rtlCol="0">
            <a:spAutoFit/>
          </a:bodyPr>
          <a:lstStyle/>
          <a:p>
            <a:r>
              <a:rPr lang="en-US" b="1" dirty="0">
                <a:solidFill>
                  <a:srgbClr val="565BB2"/>
                </a:solidFill>
                <a:latin typeface="Helvetica Neue Light" panose="02000403000000020004" pitchFamily="2" charset="0"/>
                <a:ea typeface="Helvetica Neue Light" panose="02000403000000020004" pitchFamily="2" charset="0"/>
                <a:cs typeface="Helvetica Neue" panose="02000503000000020004" pitchFamily="2" charset="0"/>
              </a:rPr>
              <a:t>OPTION 2</a:t>
            </a:r>
          </a:p>
        </p:txBody>
      </p:sp>
      <p:pic>
        <p:nvPicPr>
          <p:cNvPr id="9" name="Picture 8">
            <a:extLst>
              <a:ext uri="{FF2B5EF4-FFF2-40B4-BE49-F238E27FC236}">
                <a16:creationId xmlns:a16="http://schemas.microsoft.com/office/drawing/2014/main" id="{23E8405D-405E-DD72-B5E8-54EA6180432E}"/>
              </a:ext>
            </a:extLst>
          </p:cNvPr>
          <p:cNvPicPr>
            <a:picLocks noChangeAspect="1"/>
          </p:cNvPicPr>
          <p:nvPr/>
        </p:nvPicPr>
        <p:blipFill>
          <a:blip r:embed="rId3"/>
          <a:srcRect/>
          <a:stretch/>
        </p:blipFill>
        <p:spPr>
          <a:xfrm>
            <a:off x="2929171" y="3890828"/>
            <a:ext cx="7072522" cy="2373172"/>
          </a:xfrm>
          <a:prstGeom prst="rect">
            <a:avLst/>
          </a:prstGeom>
        </p:spPr>
      </p:pic>
      <p:pic>
        <p:nvPicPr>
          <p:cNvPr id="7" name="Picture 6">
            <a:extLst>
              <a:ext uri="{FF2B5EF4-FFF2-40B4-BE49-F238E27FC236}">
                <a16:creationId xmlns:a16="http://schemas.microsoft.com/office/drawing/2014/main" id="{710879D6-8D4F-7479-645B-B6792C18DC9F}"/>
              </a:ext>
            </a:extLst>
          </p:cNvPr>
          <p:cNvPicPr>
            <a:picLocks noChangeAspect="1"/>
          </p:cNvPicPr>
          <p:nvPr/>
        </p:nvPicPr>
        <p:blipFill>
          <a:blip r:embed="rId4"/>
          <a:srcRect/>
          <a:stretch/>
        </p:blipFill>
        <p:spPr>
          <a:xfrm>
            <a:off x="2929171" y="1507946"/>
            <a:ext cx="7319802" cy="2498028"/>
          </a:xfrm>
          <a:prstGeom prst="rect">
            <a:avLst/>
          </a:prstGeom>
        </p:spPr>
      </p:pic>
      <p:sp>
        <p:nvSpPr>
          <p:cNvPr id="3" name="TextBox 2">
            <a:extLst>
              <a:ext uri="{FF2B5EF4-FFF2-40B4-BE49-F238E27FC236}">
                <a16:creationId xmlns:a16="http://schemas.microsoft.com/office/drawing/2014/main" id="{2CF430C8-E306-4169-2751-2A2C0A91589B}"/>
              </a:ext>
            </a:extLst>
          </p:cNvPr>
          <p:cNvSpPr txBox="1"/>
          <p:nvPr/>
        </p:nvSpPr>
        <p:spPr>
          <a:xfrm>
            <a:off x="1440000" y="6264000"/>
            <a:ext cx="10060709" cy="461665"/>
          </a:xfrm>
          <a:prstGeom prst="rect">
            <a:avLst/>
          </a:prstGeom>
          <a:noFill/>
        </p:spPr>
        <p:txBody>
          <a:bodyPr wrap="square">
            <a:spAutoFit/>
          </a:bodyPr>
          <a:lstStyle/>
          <a:p>
            <a:pPr marL="88900" indent="-88900"/>
            <a:r>
              <a:rPr lang="en-US" sz="1200" dirty="0">
                <a:solidFill>
                  <a:schemeClr val="tx1">
                    <a:lumMod val="65000"/>
                    <a:lumOff val="35000"/>
                  </a:schemeClr>
                </a:solidFill>
                <a:effectLst/>
                <a:latin typeface="Helvetica Neue Light" panose="02000403000000020004" pitchFamily="2" charset="0"/>
                <a:ea typeface="Helvetica Neue Light" panose="02000403000000020004" pitchFamily="2" charset="0"/>
              </a:rPr>
              <a:t>*</a:t>
            </a:r>
            <a:r>
              <a:rPr lang="en-US" sz="1200" dirty="0">
                <a:solidFill>
                  <a:schemeClr val="tx1">
                    <a:lumMod val="65000"/>
                    <a:lumOff val="35000"/>
                  </a:schemeClr>
                </a:solidFill>
                <a:latin typeface="Helvetica Neue Light" panose="02000403000000020004" pitchFamily="2" charset="0"/>
                <a:ea typeface="Helvetica Neue Light" panose="02000403000000020004" pitchFamily="2" charset="0"/>
              </a:rPr>
              <a:t> </a:t>
            </a:r>
            <a:r>
              <a:rPr lang="fr-CA" sz="1200" dirty="0">
                <a:solidFill>
                  <a:schemeClr val="tx1">
                    <a:lumMod val="65000"/>
                    <a:lumOff val="35000"/>
                  </a:schemeClr>
                </a:solidFill>
                <a:effectLst/>
                <a:latin typeface="Helvetica Neue Light" panose="02000403000000020004" pitchFamily="2" charset="0"/>
                <a:ea typeface="Helvetica Neue Light" panose="02000403000000020004" pitchFamily="2" charset="0"/>
              </a:rPr>
              <a:t>Divers parcours sont possibles selon la clinique (c.-à-d. qu’une demande de consultation pourra être faite uniquement</a:t>
            </a:r>
            <a:br>
              <a:rPr lang="fr-CA" sz="1200" dirty="0">
                <a:solidFill>
                  <a:schemeClr val="tx1">
                    <a:lumMod val="65000"/>
                    <a:lumOff val="35000"/>
                  </a:schemeClr>
                </a:solidFill>
                <a:effectLst/>
                <a:latin typeface="Helvetica Neue Light" panose="02000403000000020004" pitchFamily="2" charset="0"/>
                <a:ea typeface="Helvetica Neue Light" panose="02000403000000020004" pitchFamily="2" charset="0"/>
              </a:rPr>
            </a:br>
            <a:r>
              <a:rPr lang="fr-CA" sz="1200" dirty="0">
                <a:solidFill>
                  <a:schemeClr val="tx1">
                    <a:lumMod val="65000"/>
                    <a:lumOff val="35000"/>
                  </a:schemeClr>
                </a:solidFill>
                <a:effectLst/>
                <a:latin typeface="Helvetica Neue Light" panose="02000403000000020004" pitchFamily="2" charset="0"/>
                <a:ea typeface="Helvetica Neue Light" panose="02000403000000020004" pitchFamily="2" charset="0"/>
              </a:rPr>
              <a:t>pour les patients ayant reçu un résultat positif ou incertain (VUS) (plutôt que pour tous les patients).</a:t>
            </a:r>
            <a:r>
              <a:rPr lang="en-CA" sz="1200" dirty="0">
                <a:solidFill>
                  <a:schemeClr val="tx1">
                    <a:lumMod val="65000"/>
                    <a:lumOff val="35000"/>
                  </a:schemeClr>
                </a:solidFill>
                <a:effectLst/>
                <a:latin typeface="Helvetica Neue Light" panose="02000403000000020004" pitchFamily="2" charset="0"/>
                <a:ea typeface="Helvetica Neue Light" panose="02000403000000020004" pitchFamily="2" charset="0"/>
              </a:rPr>
              <a:t> </a:t>
            </a:r>
            <a:r>
              <a:rPr lang="en-CA" sz="1200" dirty="0">
                <a:solidFill>
                  <a:schemeClr val="tx1">
                    <a:lumMod val="65000"/>
                    <a:lumOff val="35000"/>
                  </a:schemeClr>
                </a:solidFill>
                <a:effectLst/>
                <a:latin typeface="Helvetica Neue Light" panose="02000403000000020004" pitchFamily="2" charset="0"/>
                <a:ea typeface="Helvetica Neue Light" panose="02000403000000020004" pitchFamily="2" charset="0"/>
                <a:cs typeface="Helvetica Neue" panose="02000503000000020004" pitchFamily="2" charset="0"/>
              </a:rPr>
              <a:t>  </a:t>
            </a:r>
          </a:p>
        </p:txBody>
      </p:sp>
    </p:spTree>
    <p:extLst>
      <p:ext uri="{BB962C8B-B14F-4D97-AF65-F5344CB8AC3E}">
        <p14:creationId xmlns:p14="http://schemas.microsoft.com/office/powerpoint/2010/main" val="180472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FBE68-17F0-30D8-D894-51DEAC4F9B99}"/>
              </a:ext>
            </a:extLst>
          </p:cNvPr>
          <p:cNvSpPr>
            <a:spLocks noGrp="1"/>
          </p:cNvSpPr>
          <p:nvPr>
            <p:ph type="title"/>
          </p:nvPr>
        </p:nvSpPr>
        <p:spPr>
          <a:xfrm>
            <a:off x="1440000" y="360000"/>
            <a:ext cx="10060709" cy="1325563"/>
          </a:xfrm>
        </p:spPr>
        <p:txBody>
          <a:bodyPr>
            <a:normAutofit/>
          </a:bodyPr>
          <a:lstStyle/>
          <a:p>
            <a:r>
              <a:rPr lang="fr-CA" sz="2800" b="1" dirty="0">
                <a:solidFill>
                  <a:srgbClr val="565BB2"/>
                </a:solidFill>
                <a:effectLst/>
                <a:latin typeface="HELVETICA NEUE LIGHT" panose="02000403000000020004" pitchFamily="2" charset="0"/>
                <a:ea typeface="HELVETICA NEUE LIGHT" panose="02000403000000020004" pitchFamily="2" charset="0"/>
              </a:rPr>
              <a:t>Principaux points de discussion avec vos patients</a:t>
            </a:r>
            <a:endParaRPr lang="en-US" sz="2800" b="1" dirty="0">
              <a:solidFill>
                <a:srgbClr val="565BB2"/>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sp>
        <p:nvSpPr>
          <p:cNvPr id="6" name="Content Placeholder 2">
            <a:extLst>
              <a:ext uri="{FF2B5EF4-FFF2-40B4-BE49-F238E27FC236}">
                <a16:creationId xmlns:a16="http://schemas.microsoft.com/office/drawing/2014/main" id="{A4A487F4-0987-D08C-C335-CB9D9413AD06}"/>
              </a:ext>
            </a:extLst>
          </p:cNvPr>
          <p:cNvSpPr>
            <a:spLocks noGrp="1"/>
          </p:cNvSpPr>
          <p:nvPr>
            <p:ph idx="1"/>
          </p:nvPr>
        </p:nvSpPr>
        <p:spPr>
          <a:xfrm>
            <a:off x="1440000" y="1620000"/>
            <a:ext cx="10409100" cy="5009400"/>
          </a:xfrm>
        </p:spPr>
        <p:txBody>
          <a:bodyPr>
            <a:noAutofit/>
          </a:bodyPr>
          <a:lstStyle/>
          <a:p>
            <a:pPr marL="360000" indent="-360000">
              <a:lnSpc>
                <a:spcPct val="100000"/>
              </a:lnSpc>
              <a:spcBef>
                <a:spcPts val="600"/>
              </a:spcBef>
              <a:spcAft>
                <a:spcPts val="600"/>
              </a:spcAft>
              <a:buClr>
                <a:srgbClr val="565BB2"/>
              </a:buClr>
            </a:pPr>
            <a:r>
              <a:rPr lang="fr-CA" sz="2000" dirty="0">
                <a:solidFill>
                  <a:schemeClr val="tx1">
                    <a:lumMod val="65000"/>
                    <a:lumOff val="35000"/>
                  </a:schemeClr>
                </a:solidFill>
                <a:effectLst/>
                <a:latin typeface="Helvetica Neue Light" panose="02000403000000020004" pitchFamily="2" charset="0"/>
                <a:ea typeface="Helvetica Neue Light" panose="02000403000000020004" pitchFamily="2" charset="0"/>
              </a:rPr>
              <a:t>Un test de dépistage génétique est un test sanguin (ou salivaire) qui permet de vérifier </a:t>
            </a:r>
            <a:br>
              <a:rPr lang="fr-CA" sz="2000" dirty="0">
                <a:effectLst/>
                <a:latin typeface="Helvetica Neue Light" panose="02000403000000020004" pitchFamily="2" charset="0"/>
                <a:ea typeface="Helvetica Neue Light" panose="02000403000000020004" pitchFamily="2" charset="0"/>
              </a:rPr>
            </a:br>
            <a:r>
              <a:rPr lang="fr-CA" sz="2000" b="1" dirty="0">
                <a:solidFill>
                  <a:srgbClr val="565BB2"/>
                </a:solidFill>
                <a:effectLst/>
                <a:latin typeface="HELVETICA NEUE LIGHT" panose="02000403000000020004" pitchFamily="2" charset="0"/>
                <a:ea typeface="HELVETICA NEUE LIGHT" panose="02000403000000020004" pitchFamily="2" charset="0"/>
              </a:rPr>
              <a:t>si le cancer de votre patient est héréditaire.</a:t>
            </a:r>
          </a:p>
          <a:p>
            <a:pPr marL="360000" indent="-360000">
              <a:lnSpc>
                <a:spcPct val="100000"/>
              </a:lnSpc>
              <a:spcBef>
                <a:spcPts val="600"/>
              </a:spcBef>
              <a:spcAft>
                <a:spcPts val="600"/>
              </a:spcAft>
              <a:buClr>
                <a:srgbClr val="565BB2"/>
              </a:buClr>
            </a:pPr>
            <a:r>
              <a:rPr lang="fr-CA" sz="2000" dirty="0">
                <a:solidFill>
                  <a:schemeClr val="tx1">
                    <a:lumMod val="65000"/>
                    <a:lumOff val="35000"/>
                  </a:schemeClr>
                </a:solidFill>
                <a:effectLst/>
                <a:latin typeface="Helvetica Neue Light" panose="02000403000000020004" pitchFamily="2" charset="0"/>
                <a:ea typeface="Helvetica Neue Light" panose="02000403000000020004" pitchFamily="2" charset="0"/>
              </a:rPr>
              <a:t>Le résultat du test génétique peut mettre en évidence</a:t>
            </a:r>
            <a:r>
              <a:rPr lang="fr-CA" sz="2000" dirty="0">
                <a:effectLst/>
                <a:latin typeface="Helvetica Neue Light" panose="02000403000000020004" pitchFamily="2" charset="0"/>
                <a:ea typeface="Helvetica Neue Light" panose="02000403000000020004" pitchFamily="2" charset="0"/>
              </a:rPr>
              <a:t> </a:t>
            </a:r>
            <a:r>
              <a:rPr lang="fr-CA" sz="2000" b="1" dirty="0">
                <a:solidFill>
                  <a:srgbClr val="565BB2"/>
                </a:solidFill>
                <a:effectLst/>
                <a:latin typeface="HELVETICA NEUE LIGHT" panose="02000403000000020004" pitchFamily="2" charset="0"/>
                <a:ea typeface="HELVETICA NEUE LIGHT" panose="02000403000000020004" pitchFamily="2" charset="0"/>
              </a:rPr>
              <a:t>des risques de développer d’autres cancers</a:t>
            </a:r>
            <a:r>
              <a:rPr lang="fr-CA" sz="2000" dirty="0">
                <a:effectLst/>
                <a:latin typeface="Helvetica Neue Light" panose="02000403000000020004" pitchFamily="2" charset="0"/>
                <a:ea typeface="Helvetica Neue Light" panose="02000403000000020004" pitchFamily="2" charset="0"/>
              </a:rPr>
              <a:t> </a:t>
            </a:r>
            <a:r>
              <a:rPr lang="fr-CA" sz="2000" dirty="0">
                <a:solidFill>
                  <a:schemeClr val="tx1">
                    <a:lumMod val="75000"/>
                    <a:lumOff val="25000"/>
                  </a:schemeClr>
                </a:solidFill>
                <a:effectLst/>
                <a:latin typeface="Helvetica Neue Light" panose="02000403000000020004" pitchFamily="2" charset="0"/>
                <a:ea typeface="Helvetica Neue Light" panose="02000403000000020004" pitchFamily="2" charset="0"/>
              </a:rPr>
              <a:t>primaires chez votre patient.</a:t>
            </a:r>
          </a:p>
          <a:p>
            <a:pPr marL="360000" indent="-360000">
              <a:lnSpc>
                <a:spcPct val="100000"/>
              </a:lnSpc>
              <a:spcBef>
                <a:spcPts val="600"/>
              </a:spcBef>
              <a:spcAft>
                <a:spcPts val="600"/>
              </a:spcAft>
              <a:buClr>
                <a:srgbClr val="565BB2"/>
              </a:buClr>
            </a:pPr>
            <a:r>
              <a:rPr lang="fr-CA" sz="2000" dirty="0">
                <a:solidFill>
                  <a:schemeClr val="tx1">
                    <a:lumMod val="65000"/>
                    <a:lumOff val="35000"/>
                  </a:schemeClr>
                </a:solidFill>
                <a:effectLst/>
                <a:latin typeface="Helvetica Neue Light" panose="02000403000000020004" pitchFamily="2" charset="0"/>
                <a:ea typeface="Helvetica Neue Light" panose="02000403000000020004" pitchFamily="2" charset="0"/>
              </a:rPr>
              <a:t>Le résultat du test de dépistage génétique peut </a:t>
            </a:r>
            <a:r>
              <a:rPr lang="fr-CA" sz="2000" b="1" dirty="0">
                <a:solidFill>
                  <a:srgbClr val="565BB2"/>
                </a:solidFill>
                <a:effectLst/>
                <a:latin typeface="Helvetica Neue Light" panose="02000403000000020004" pitchFamily="2" charset="0"/>
                <a:ea typeface="Helvetica Neue Light" panose="02000403000000020004" pitchFamily="2" charset="0"/>
              </a:rPr>
              <a:t>orienter le traitement </a:t>
            </a:r>
            <a:r>
              <a:rPr lang="fr-CA" sz="2000" dirty="0">
                <a:solidFill>
                  <a:schemeClr val="tx1">
                    <a:lumMod val="65000"/>
                    <a:lumOff val="35000"/>
                  </a:schemeClr>
                </a:solidFill>
                <a:effectLst/>
                <a:latin typeface="Helvetica Neue Light" panose="02000403000000020004" pitchFamily="2" charset="0"/>
                <a:ea typeface="Helvetica Neue Light" panose="02000403000000020004" pitchFamily="2" charset="0"/>
              </a:rPr>
              <a:t>du cancer de votre patient (c.-à-d. qu’il permet de faire un choix entre les diverses options chirurgicales et la chimiothérapie).</a:t>
            </a:r>
            <a:endParaRPr lang="en-CA" sz="2000" dirty="0">
              <a:solidFill>
                <a:schemeClr val="tx1">
                  <a:lumMod val="65000"/>
                  <a:lumOff val="35000"/>
                </a:schemeClr>
              </a:solidFill>
              <a:latin typeface="Helvetica Neue Light" panose="02000403000000020004" pitchFamily="2" charset="0"/>
              <a:ea typeface="Helvetica Neue Light" panose="02000403000000020004" pitchFamily="2" charset="0"/>
            </a:endParaRPr>
          </a:p>
          <a:p>
            <a:pPr marL="360000" indent="-360000">
              <a:lnSpc>
                <a:spcPct val="100000"/>
              </a:lnSpc>
              <a:spcBef>
                <a:spcPts val="600"/>
              </a:spcBef>
              <a:spcAft>
                <a:spcPts val="600"/>
              </a:spcAft>
              <a:buClr>
                <a:srgbClr val="565BB2"/>
              </a:buClr>
            </a:pPr>
            <a:r>
              <a:rPr lang="fr-CA" sz="2000" dirty="0">
                <a:solidFill>
                  <a:schemeClr val="tx1">
                    <a:lumMod val="65000"/>
                    <a:lumOff val="35000"/>
                  </a:schemeClr>
                </a:solidFill>
                <a:effectLst/>
                <a:latin typeface="Helvetica Neue Light" panose="02000403000000020004" pitchFamily="2" charset="0"/>
                <a:ea typeface="Helvetica Neue Light" panose="02000403000000020004" pitchFamily="2" charset="0"/>
              </a:rPr>
              <a:t>Le résultat du test de dépistage génétique peut avoir des répercussions sur </a:t>
            </a:r>
            <a:r>
              <a:rPr lang="fr-CA" sz="2000" b="1" dirty="0">
                <a:solidFill>
                  <a:srgbClr val="565BB2"/>
                </a:solidFill>
                <a:effectLst/>
                <a:latin typeface="Helvetica Neue Light" panose="02000403000000020004" pitchFamily="2" charset="0"/>
                <a:ea typeface="Helvetica Neue Light" panose="02000403000000020004" pitchFamily="2" charset="0"/>
              </a:rPr>
              <a:t>le risque de cancer chez les membres de la famille de votre patient.</a:t>
            </a:r>
            <a:endParaRPr lang="en-CA" sz="2000" b="1" dirty="0">
              <a:solidFill>
                <a:srgbClr val="565BB2"/>
              </a:solidFill>
              <a:latin typeface="HELVETICA NEUE LIGHT" panose="02000403000000020004" pitchFamily="2" charset="0"/>
              <a:ea typeface="HELVETICA NEUE LIGHT" panose="02000403000000020004" pitchFamily="2" charset="0"/>
            </a:endParaRPr>
          </a:p>
          <a:p>
            <a:pPr marL="360000" indent="-360000">
              <a:lnSpc>
                <a:spcPct val="100000"/>
              </a:lnSpc>
              <a:spcBef>
                <a:spcPts val="600"/>
              </a:spcBef>
              <a:spcAft>
                <a:spcPts val="600"/>
              </a:spcAft>
              <a:buClr>
                <a:srgbClr val="565BB2"/>
              </a:buClr>
            </a:pPr>
            <a:r>
              <a:rPr lang="fr-CA" sz="2000" dirty="0">
                <a:solidFill>
                  <a:schemeClr val="tx1">
                    <a:lumMod val="65000"/>
                    <a:lumOff val="35000"/>
                  </a:schemeClr>
                </a:solidFill>
                <a:effectLst/>
                <a:latin typeface="Helvetica Neue Light" panose="02000403000000020004" pitchFamily="2" charset="0"/>
                <a:ea typeface="Helvetica Neue Light" panose="02000403000000020004" pitchFamily="2" charset="0"/>
              </a:rPr>
              <a:t>Le résultat du test de dépistage génétique est </a:t>
            </a:r>
            <a:r>
              <a:rPr lang="fr-CA" sz="2000" b="1" dirty="0">
                <a:solidFill>
                  <a:srgbClr val="565BB2"/>
                </a:solidFill>
                <a:effectLst/>
                <a:latin typeface="Helvetica Neue Light" panose="02000403000000020004" pitchFamily="2" charset="0"/>
                <a:ea typeface="Helvetica Neue Light" panose="02000403000000020004" pitchFamily="2" charset="0"/>
              </a:rPr>
              <a:t>parfois incertain </a:t>
            </a:r>
            <a:r>
              <a:rPr lang="fr-CA" sz="2000" dirty="0">
                <a:solidFill>
                  <a:schemeClr val="tx1">
                    <a:lumMod val="65000"/>
                    <a:lumOff val="35000"/>
                  </a:schemeClr>
                </a:solidFill>
                <a:effectLst/>
                <a:latin typeface="Helvetica Neue Light" panose="02000403000000020004" pitchFamily="2" charset="0"/>
                <a:ea typeface="Helvetica Neue Light" panose="02000403000000020004" pitchFamily="2" charset="0"/>
              </a:rPr>
              <a:t>(c.-à-d. qu’on ignore si le variant est véritablement la cause du cancer qui s’est développé chez votre patient).</a:t>
            </a:r>
            <a:r>
              <a:rPr lang="en-CA" sz="2000" dirty="0">
                <a:solidFill>
                  <a:schemeClr val="tx1">
                    <a:lumMod val="65000"/>
                    <a:lumOff val="35000"/>
                  </a:schemeClr>
                </a:solidFill>
                <a:effectLst/>
                <a:latin typeface="Helvetica Neue Light" panose="02000403000000020004" pitchFamily="2" charset="0"/>
                <a:ea typeface="Helvetica Neue Light" panose="02000403000000020004" pitchFamily="2" charset="0"/>
              </a:rPr>
              <a:t> </a:t>
            </a:r>
            <a:endParaRPr lang="en-US" sz="2000" dirty="0">
              <a:solidFill>
                <a:schemeClr val="tx1">
                  <a:lumMod val="65000"/>
                  <a:lumOff val="35000"/>
                </a:schemeClr>
              </a:solidFill>
              <a:effectLst/>
              <a:latin typeface="Helvetica Neue Light" panose="02000403000000020004" pitchFamily="2" charset="0"/>
              <a:ea typeface="Helvetica Neue Light" panose="02000403000000020004" pitchFamily="2" charset="0"/>
            </a:endParaRPr>
          </a:p>
          <a:p>
            <a:pPr marL="360000" indent="-360000">
              <a:lnSpc>
                <a:spcPct val="100000"/>
              </a:lnSpc>
              <a:spcBef>
                <a:spcPts val="600"/>
              </a:spcBef>
              <a:spcAft>
                <a:spcPts val="600"/>
              </a:spcAft>
              <a:buClr>
                <a:srgbClr val="565BB2"/>
              </a:buClr>
            </a:pPr>
            <a:r>
              <a:rPr lang="fr-CA" sz="2000" b="1" dirty="0">
                <a:solidFill>
                  <a:srgbClr val="565BB2"/>
                </a:solidFill>
                <a:effectLst/>
                <a:latin typeface="Helvetica Neue Light" panose="02000403000000020004" pitchFamily="2" charset="0"/>
                <a:ea typeface="Helvetica Neue Light" panose="02000403000000020004" pitchFamily="2" charset="0"/>
              </a:rPr>
              <a:t>Les renseignements génétiques sont protégés </a:t>
            </a:r>
            <a:r>
              <a:rPr lang="fr-CA" sz="2000" dirty="0">
                <a:solidFill>
                  <a:schemeClr val="tx1">
                    <a:lumMod val="65000"/>
                    <a:lumOff val="35000"/>
                  </a:schemeClr>
                </a:solidFill>
                <a:effectLst/>
                <a:latin typeface="Helvetica Neue Light" panose="02000403000000020004" pitchFamily="2" charset="0"/>
                <a:ea typeface="Helvetica Neue Light" panose="02000403000000020004" pitchFamily="2" charset="0"/>
              </a:rPr>
              <a:t>par la </a:t>
            </a:r>
            <a:r>
              <a:rPr lang="fr-CA" sz="2000" i="1" dirty="0">
                <a:solidFill>
                  <a:schemeClr val="tx1">
                    <a:lumMod val="65000"/>
                    <a:lumOff val="35000"/>
                  </a:schemeClr>
                </a:solidFill>
                <a:effectLst/>
                <a:latin typeface="Helvetica Neue Light" panose="02000403000000020004" pitchFamily="2" charset="0"/>
                <a:ea typeface="Helvetica Neue Light" panose="02000403000000020004" pitchFamily="2" charset="0"/>
              </a:rPr>
              <a:t>Loi sur la non-discrimination génétique</a:t>
            </a:r>
            <a:r>
              <a:rPr lang="fr-CA" sz="2000" dirty="0">
                <a:solidFill>
                  <a:schemeClr val="tx1">
                    <a:lumMod val="65000"/>
                    <a:lumOff val="35000"/>
                  </a:schemeClr>
                </a:solidFill>
                <a:effectLst/>
                <a:latin typeface="Helvetica Neue Light" panose="02000403000000020004" pitchFamily="2" charset="0"/>
                <a:ea typeface="Helvetica Neue Light" panose="02000403000000020004" pitchFamily="2" charset="0"/>
              </a:rPr>
              <a:t> (LNDG juillet 2020).</a:t>
            </a:r>
            <a:r>
              <a:rPr lang="en-CA" sz="2000" dirty="0">
                <a:solidFill>
                  <a:schemeClr val="tx1">
                    <a:lumMod val="65000"/>
                    <a:lumOff val="35000"/>
                  </a:schemeClr>
                </a:solidFill>
                <a:effectLst/>
                <a:latin typeface="Helvetica Neue Light" panose="02000403000000020004" pitchFamily="2" charset="0"/>
                <a:ea typeface="Helvetica Neue Light" panose="02000403000000020004" pitchFamily="2" charset="0"/>
              </a:rPr>
              <a:t> </a:t>
            </a:r>
            <a:endParaRPr lang="en-US" sz="2000" dirty="0">
              <a:solidFill>
                <a:schemeClr val="tx1">
                  <a:lumMod val="65000"/>
                  <a:lumOff val="35000"/>
                </a:schemeClr>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spTree>
    <p:extLst>
      <p:ext uri="{BB962C8B-B14F-4D97-AF65-F5344CB8AC3E}">
        <p14:creationId xmlns:p14="http://schemas.microsoft.com/office/powerpoint/2010/main" val="1016727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FBE68-17F0-30D8-D894-51DEAC4F9B99}"/>
              </a:ext>
            </a:extLst>
          </p:cNvPr>
          <p:cNvSpPr>
            <a:spLocks noGrp="1"/>
          </p:cNvSpPr>
          <p:nvPr>
            <p:ph type="title"/>
          </p:nvPr>
        </p:nvSpPr>
        <p:spPr>
          <a:xfrm>
            <a:off x="1440000" y="360000"/>
            <a:ext cx="10060709" cy="1325563"/>
          </a:xfrm>
        </p:spPr>
        <p:txBody>
          <a:bodyPr>
            <a:normAutofit/>
          </a:bodyPr>
          <a:lstStyle/>
          <a:p>
            <a:r>
              <a:rPr lang="fr-CA" sz="2800" b="1" dirty="0">
                <a:solidFill>
                  <a:srgbClr val="565BB2"/>
                </a:solidFill>
                <a:effectLst/>
                <a:latin typeface="HELVETICA NEUE LIGHT" panose="02000403000000020004" pitchFamily="2" charset="0"/>
                <a:ea typeface="HELVETICA NEUE LIGHT" panose="02000403000000020004" pitchFamily="2" charset="0"/>
              </a:rPr>
              <a:t>Résultat du test de dépistage génétique</a:t>
            </a:r>
            <a:endParaRPr lang="en-US" sz="2800" b="1" dirty="0">
              <a:solidFill>
                <a:srgbClr val="565BB2"/>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pic>
        <p:nvPicPr>
          <p:cNvPr id="3" name="Picture 2" descr="A picture containing circle, screenshot, graphics, design&#10;&#10;Description automatically generated">
            <a:extLst>
              <a:ext uri="{FF2B5EF4-FFF2-40B4-BE49-F238E27FC236}">
                <a16:creationId xmlns:a16="http://schemas.microsoft.com/office/drawing/2014/main" id="{31DCFDDA-4F90-0F6A-F991-A687D955414A}"/>
              </a:ext>
            </a:extLst>
          </p:cNvPr>
          <p:cNvPicPr>
            <a:picLocks noChangeAspect="1"/>
          </p:cNvPicPr>
          <p:nvPr/>
        </p:nvPicPr>
        <p:blipFill>
          <a:blip r:embed="rId3"/>
          <a:stretch>
            <a:fillRect/>
          </a:stretch>
        </p:blipFill>
        <p:spPr>
          <a:xfrm>
            <a:off x="1440001" y="3060000"/>
            <a:ext cx="1332000" cy="994855"/>
          </a:xfrm>
          <a:prstGeom prst="rect">
            <a:avLst/>
          </a:prstGeom>
        </p:spPr>
      </p:pic>
      <p:pic>
        <p:nvPicPr>
          <p:cNvPr id="4" name="Picture 3" descr="A black cross in a circle&#10;&#10;Description automatically generated with low confidence">
            <a:extLst>
              <a:ext uri="{FF2B5EF4-FFF2-40B4-BE49-F238E27FC236}">
                <a16:creationId xmlns:a16="http://schemas.microsoft.com/office/drawing/2014/main" id="{BFC2C67E-B93F-FD9D-2A2E-79B0578A36A8}"/>
              </a:ext>
            </a:extLst>
          </p:cNvPr>
          <p:cNvPicPr>
            <a:picLocks noChangeAspect="1"/>
          </p:cNvPicPr>
          <p:nvPr/>
        </p:nvPicPr>
        <p:blipFill>
          <a:blip r:embed="rId4"/>
          <a:stretch>
            <a:fillRect/>
          </a:stretch>
        </p:blipFill>
        <p:spPr>
          <a:xfrm>
            <a:off x="1440000" y="1620000"/>
            <a:ext cx="1332000" cy="994855"/>
          </a:xfrm>
          <a:prstGeom prst="rect">
            <a:avLst/>
          </a:prstGeom>
        </p:spPr>
      </p:pic>
      <p:pic>
        <p:nvPicPr>
          <p:cNvPr id="5" name="Picture 4" descr="A black question mark in a circle&#10;&#10;Description automatically generated with low confidence">
            <a:extLst>
              <a:ext uri="{FF2B5EF4-FFF2-40B4-BE49-F238E27FC236}">
                <a16:creationId xmlns:a16="http://schemas.microsoft.com/office/drawing/2014/main" id="{5EAC2621-2D24-FA85-1DA0-D1AC425E6579}"/>
              </a:ext>
            </a:extLst>
          </p:cNvPr>
          <p:cNvPicPr>
            <a:picLocks noChangeAspect="1"/>
          </p:cNvPicPr>
          <p:nvPr/>
        </p:nvPicPr>
        <p:blipFill>
          <a:blip r:embed="rId5"/>
          <a:stretch>
            <a:fillRect/>
          </a:stretch>
        </p:blipFill>
        <p:spPr>
          <a:xfrm>
            <a:off x="1440001" y="4500000"/>
            <a:ext cx="1332000" cy="994854"/>
          </a:xfrm>
          <a:prstGeom prst="rect">
            <a:avLst/>
          </a:prstGeom>
        </p:spPr>
      </p:pic>
      <p:sp>
        <p:nvSpPr>
          <p:cNvPr id="6" name="Content Placeholder 2">
            <a:extLst>
              <a:ext uri="{FF2B5EF4-FFF2-40B4-BE49-F238E27FC236}">
                <a16:creationId xmlns:a16="http://schemas.microsoft.com/office/drawing/2014/main" id="{D876B268-148B-F4F3-6FBA-7FA06E7BB636}"/>
              </a:ext>
            </a:extLst>
          </p:cNvPr>
          <p:cNvSpPr>
            <a:spLocks noGrp="1"/>
          </p:cNvSpPr>
          <p:nvPr>
            <p:ph idx="1"/>
          </p:nvPr>
        </p:nvSpPr>
        <p:spPr>
          <a:xfrm>
            <a:off x="2952000" y="1620000"/>
            <a:ext cx="7654836" cy="1453400"/>
          </a:xfrm>
        </p:spPr>
        <p:txBody>
          <a:bodyPr>
            <a:normAutofit/>
          </a:bodyPr>
          <a:lstStyle/>
          <a:p>
            <a:pPr marL="0" indent="0">
              <a:lnSpc>
                <a:spcPct val="100000"/>
              </a:lnSpc>
              <a:spcBef>
                <a:spcPts val="300"/>
              </a:spcBef>
              <a:spcAft>
                <a:spcPts val="300"/>
              </a:spcAft>
              <a:buClr>
                <a:srgbClr val="565BB2"/>
              </a:buClr>
              <a:buNone/>
            </a:pPr>
            <a:r>
              <a:rPr lang="en-US" sz="2000" b="1" u="none" strike="noStrike" dirty="0">
                <a:solidFill>
                  <a:srgbClr val="565BB2"/>
                </a:solidFill>
                <a:effectLst/>
                <a:latin typeface="Helvetica Neue Light" panose="02000403000000020004" pitchFamily="2" charset="0"/>
                <a:ea typeface="Helvetica Neue Light" panose="02000403000000020004" pitchFamily="2" charset="0"/>
              </a:rPr>
              <a:t>POSITIF </a:t>
            </a:r>
            <a:r>
              <a:rPr lang="en-US" sz="2000" b="1" dirty="0">
                <a:solidFill>
                  <a:srgbClr val="565BB2"/>
                </a:solidFill>
                <a:latin typeface="Helvetica Neue Light" panose="02000403000000020004" pitchFamily="2" charset="0"/>
                <a:ea typeface="Helvetica Neue Light" panose="02000403000000020004" pitchFamily="2" charset="0"/>
              </a:rPr>
              <a:t>: </a:t>
            </a:r>
            <a:r>
              <a:rPr lang="fr-CA" sz="2000" dirty="0">
                <a:solidFill>
                  <a:schemeClr val="tx1">
                    <a:lumMod val="65000"/>
                    <a:lumOff val="35000"/>
                  </a:schemeClr>
                </a:solidFill>
                <a:effectLst/>
                <a:latin typeface="Helvetica Neue Light" panose="02000403000000020004" pitchFamily="2" charset="0"/>
                <a:ea typeface="Helvetica Neue Light" panose="02000403000000020004" pitchFamily="2" charset="0"/>
              </a:rPr>
              <a:t>Variant pathogène (mutation) identifié.</a:t>
            </a:r>
            <a:endParaRPr lang="en-US" sz="2000" u="none" strike="noStrike" dirty="0">
              <a:solidFill>
                <a:schemeClr val="tx1">
                  <a:lumMod val="65000"/>
                  <a:lumOff val="35000"/>
                </a:schemeClr>
              </a:solidFill>
              <a:effectLst/>
              <a:latin typeface="Helvetica Neue Light" panose="02000403000000020004" pitchFamily="2" charset="0"/>
              <a:ea typeface="Helvetica Neue Light" panose="02000403000000020004" pitchFamily="2" charset="0"/>
            </a:endParaRPr>
          </a:p>
          <a:p>
            <a:pPr marL="360000" indent="-360000">
              <a:lnSpc>
                <a:spcPct val="100000"/>
              </a:lnSpc>
              <a:spcBef>
                <a:spcPts val="300"/>
              </a:spcBef>
              <a:spcAft>
                <a:spcPts val="300"/>
              </a:spcAft>
              <a:buClr>
                <a:srgbClr val="565BB2"/>
              </a:buClr>
            </a:pPr>
            <a:r>
              <a:rPr lang="fr-CA" sz="1800" dirty="0">
                <a:solidFill>
                  <a:schemeClr val="tx1">
                    <a:lumMod val="65000"/>
                    <a:lumOff val="35000"/>
                  </a:schemeClr>
                </a:solidFill>
                <a:effectLst/>
                <a:latin typeface="Helvetica Neue Light" panose="02000403000000020004" pitchFamily="2" charset="0"/>
                <a:ea typeface="Helvetica Neue Light" panose="02000403000000020004" pitchFamily="2" charset="0"/>
              </a:rPr>
              <a:t>Ce résultat explique probablement pourquoi un cancer s’est développé chez votre patient. Cela signifie aussi qu’il pourrait présenter un risque augmenté d’avoir un ou plusieurs autres types de cancer.</a:t>
            </a:r>
            <a:endParaRPr lang="en-US" sz="1800" u="none" strike="noStrike" dirty="0">
              <a:solidFill>
                <a:schemeClr val="tx1">
                  <a:lumMod val="65000"/>
                  <a:lumOff val="35000"/>
                </a:schemeClr>
              </a:solidFill>
              <a:effectLst/>
              <a:latin typeface="Helvetica Neue Light" panose="02000403000000020004" pitchFamily="2" charset="0"/>
              <a:ea typeface="Helvetica Neue Light" panose="02000403000000020004" pitchFamily="2" charset="0"/>
            </a:endParaRPr>
          </a:p>
          <a:p>
            <a:pPr marL="360000" indent="-360000">
              <a:lnSpc>
                <a:spcPct val="100000"/>
              </a:lnSpc>
              <a:spcBef>
                <a:spcPts val="600"/>
              </a:spcBef>
              <a:spcAft>
                <a:spcPts val="600"/>
              </a:spcAft>
              <a:buClr>
                <a:srgbClr val="565BB2"/>
              </a:buClr>
            </a:pPr>
            <a:endParaRPr lang="en-US"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 name="Content Placeholder 2">
            <a:extLst>
              <a:ext uri="{FF2B5EF4-FFF2-40B4-BE49-F238E27FC236}">
                <a16:creationId xmlns:a16="http://schemas.microsoft.com/office/drawing/2014/main" id="{44AB97A5-5372-260E-6F56-76600DB3808B}"/>
              </a:ext>
            </a:extLst>
          </p:cNvPr>
          <p:cNvSpPr txBox="1">
            <a:spLocks/>
          </p:cNvSpPr>
          <p:nvPr/>
        </p:nvSpPr>
        <p:spPr>
          <a:xfrm>
            <a:off x="2952000" y="3060000"/>
            <a:ext cx="8548709" cy="1998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300"/>
              </a:spcAft>
              <a:buClr>
                <a:srgbClr val="565BB2"/>
              </a:buClr>
              <a:buFont typeface="Arial" panose="020B0604020202020204" pitchFamily="34" charset="0"/>
              <a:buNone/>
            </a:pPr>
            <a:r>
              <a:rPr lang="en-US" sz="2000" b="1" dirty="0">
                <a:solidFill>
                  <a:srgbClr val="565BB2"/>
                </a:solidFill>
                <a:latin typeface="HELVETICA NEUE LIGHT" panose="02000403000000020004" pitchFamily="2" charset="0"/>
                <a:ea typeface="HELVETICA NEUE LIGHT" panose="02000403000000020004" pitchFamily="2" charset="0"/>
              </a:rPr>
              <a:t>NEGATIF :</a:t>
            </a:r>
            <a:r>
              <a:rPr lang="en-US" sz="2000" b="1" dirty="0">
                <a:solidFill>
                  <a:srgbClr val="000000"/>
                </a:solidFill>
                <a:latin typeface="HELVETICA NEUE LIGHT" panose="02000403000000020004" pitchFamily="2" charset="0"/>
                <a:ea typeface="HELVETICA NEUE LIGHT" panose="02000403000000020004" pitchFamily="2" charset="0"/>
              </a:rPr>
              <a:t> </a:t>
            </a:r>
            <a:r>
              <a:rPr lang="fr-CA" sz="2000" dirty="0">
                <a:solidFill>
                  <a:schemeClr val="tx1">
                    <a:lumMod val="65000"/>
                    <a:lumOff val="35000"/>
                  </a:schemeClr>
                </a:solidFill>
                <a:effectLst/>
                <a:latin typeface="Helvetica Neue Light" panose="02000403000000020004" pitchFamily="2" charset="0"/>
                <a:ea typeface="Helvetica Neue Light" panose="02000403000000020004" pitchFamily="2" charset="0"/>
              </a:rPr>
              <a:t>Aucun variant pathogène (mutation) identifié.</a:t>
            </a:r>
            <a:endParaRPr lang="en-US" sz="2000" dirty="0">
              <a:solidFill>
                <a:schemeClr val="tx1">
                  <a:lumMod val="65000"/>
                  <a:lumOff val="35000"/>
                </a:schemeClr>
              </a:solidFill>
              <a:latin typeface="Helvetica Neue Light" panose="02000403000000020004" pitchFamily="2" charset="0"/>
              <a:ea typeface="Helvetica Neue Light" panose="02000403000000020004" pitchFamily="2" charset="0"/>
            </a:endParaRPr>
          </a:p>
          <a:p>
            <a:pPr marL="360000" indent="-360000">
              <a:lnSpc>
                <a:spcPct val="100000"/>
              </a:lnSpc>
              <a:spcBef>
                <a:spcPts val="300"/>
              </a:spcBef>
              <a:spcAft>
                <a:spcPts val="300"/>
              </a:spcAft>
              <a:buClr>
                <a:srgbClr val="565BB2"/>
              </a:buClr>
            </a:pPr>
            <a:r>
              <a:rPr lang="fr-CA" sz="1800" dirty="0">
                <a:solidFill>
                  <a:schemeClr val="tx1">
                    <a:lumMod val="65000"/>
                    <a:lumOff val="35000"/>
                  </a:schemeClr>
                </a:solidFill>
                <a:effectLst/>
                <a:latin typeface="Helvetica Neue Light" panose="02000403000000020004" pitchFamily="2" charset="0"/>
                <a:ea typeface="Helvetica Neue Light" panose="02000403000000020004" pitchFamily="2" charset="0"/>
              </a:rPr>
              <a:t>Ce résultat n’exclut pas forcément une prédisposition héréditaire sous-jacente. Les recommandations médicales doivent être faites en tenant compte des antécédents personnels et familiaux de cancer.</a:t>
            </a:r>
            <a:endParaRPr lang="en-CA" sz="1800" dirty="0">
              <a:solidFill>
                <a:schemeClr val="tx1">
                  <a:lumMod val="65000"/>
                  <a:lumOff val="35000"/>
                </a:schemeClr>
              </a:solidFill>
              <a:effectLst/>
              <a:latin typeface="Helvetica Neue Light" panose="02000403000000020004" pitchFamily="2" charset="0"/>
              <a:ea typeface="Helvetica Neue Light" panose="02000403000000020004" pitchFamily="2" charset="0"/>
            </a:endParaRPr>
          </a:p>
          <a:p>
            <a:pPr marL="0" indent="0">
              <a:lnSpc>
                <a:spcPct val="100000"/>
              </a:lnSpc>
              <a:spcBef>
                <a:spcPts val="0"/>
              </a:spcBef>
              <a:buClr>
                <a:srgbClr val="565BB2"/>
              </a:buClr>
              <a:buNone/>
            </a:pPr>
            <a:endParaRPr lang="en-US" sz="1600" dirty="0">
              <a:solidFill>
                <a:srgbClr val="000000"/>
              </a:solidFill>
              <a:latin typeface="Helvetica Neue Light" panose="02000403000000020004" pitchFamily="2" charset="0"/>
              <a:ea typeface="Helvetica Neue Light" panose="02000403000000020004" pitchFamily="2" charset="0"/>
            </a:endParaRPr>
          </a:p>
          <a:p>
            <a:pPr marL="0" indent="0">
              <a:lnSpc>
                <a:spcPct val="100000"/>
              </a:lnSpc>
              <a:spcBef>
                <a:spcPts val="600"/>
              </a:spcBef>
              <a:spcAft>
                <a:spcPts val="600"/>
              </a:spcAft>
              <a:buClr>
                <a:srgbClr val="565BB2"/>
              </a:buClr>
              <a:buNone/>
            </a:pPr>
            <a:endParaRPr lang="en-US"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 name="Content Placeholder 2">
            <a:extLst>
              <a:ext uri="{FF2B5EF4-FFF2-40B4-BE49-F238E27FC236}">
                <a16:creationId xmlns:a16="http://schemas.microsoft.com/office/drawing/2014/main" id="{C6923B65-D92E-A60A-94E0-98AF08AF4BBC}"/>
              </a:ext>
            </a:extLst>
          </p:cNvPr>
          <p:cNvSpPr txBox="1">
            <a:spLocks/>
          </p:cNvSpPr>
          <p:nvPr/>
        </p:nvSpPr>
        <p:spPr>
          <a:xfrm>
            <a:off x="2952000" y="4500000"/>
            <a:ext cx="8452600" cy="1723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300"/>
              </a:spcAft>
              <a:buClr>
                <a:srgbClr val="565BB2"/>
              </a:buClr>
              <a:buFont typeface="Arial" panose="020B0604020202020204" pitchFamily="34" charset="0"/>
              <a:buNone/>
            </a:pPr>
            <a:r>
              <a:rPr lang="en-US" sz="2000" b="1" dirty="0">
                <a:solidFill>
                  <a:srgbClr val="565BB2"/>
                </a:solidFill>
                <a:latin typeface="HELVETICA NEUE LIGHT" panose="02000403000000020004" pitchFamily="2" charset="0"/>
                <a:ea typeface="HELVETICA NEUE LIGHT" panose="02000403000000020004" pitchFamily="2" charset="0"/>
              </a:rPr>
              <a:t>VUS </a:t>
            </a:r>
            <a:r>
              <a:rPr lang="fr-CA" sz="1800" i="1" dirty="0">
                <a:solidFill>
                  <a:srgbClr val="565BB2"/>
                </a:solidFill>
                <a:effectLst/>
                <a:latin typeface="Helvetica Neue Light" panose="02000403000000020004" pitchFamily="2" charset="0"/>
                <a:ea typeface="Helvetica Neue Light" panose="02000403000000020004" pitchFamily="2" charset="0"/>
              </a:rPr>
              <a:t>(variant de signification incertaine : Variant of Unknown Significance)</a:t>
            </a:r>
            <a:r>
              <a:rPr lang="en-US" sz="2000" dirty="0">
                <a:solidFill>
                  <a:srgbClr val="565BB2"/>
                </a:solidFill>
                <a:latin typeface="Helvetica Neue Light" panose="02000403000000020004" pitchFamily="2" charset="0"/>
                <a:ea typeface="Helvetica Neue Light" panose="02000403000000020004" pitchFamily="2" charset="0"/>
              </a:rPr>
              <a:t> </a:t>
            </a:r>
            <a:r>
              <a:rPr lang="en-US" sz="2000" b="1" dirty="0">
                <a:solidFill>
                  <a:srgbClr val="565BB2"/>
                </a:solidFill>
                <a:latin typeface="HELVETICA NEUE LIGHT" panose="02000403000000020004" pitchFamily="2" charset="0"/>
                <a:ea typeface="HELVETICA NEUE LIGHT" panose="02000403000000020004" pitchFamily="2" charset="0"/>
              </a:rPr>
              <a:t>:</a:t>
            </a:r>
            <a:r>
              <a:rPr lang="en-US" sz="2000" b="1" dirty="0">
                <a:solidFill>
                  <a:srgbClr val="000000"/>
                </a:solidFill>
                <a:latin typeface="HELVETICA NEUE LIGHT" panose="02000403000000020004" pitchFamily="2" charset="0"/>
                <a:ea typeface="HELVETICA NEUE LIGHT" panose="02000403000000020004" pitchFamily="2" charset="0"/>
              </a:rPr>
              <a:t> </a:t>
            </a:r>
            <a:br>
              <a:rPr lang="en-US" sz="2000" b="1" dirty="0">
                <a:solidFill>
                  <a:srgbClr val="000000"/>
                </a:solidFill>
                <a:latin typeface="HELVETICA NEUE LIGHT" panose="02000403000000020004" pitchFamily="2" charset="0"/>
                <a:ea typeface="HELVETICA NEUE LIGHT" panose="02000403000000020004" pitchFamily="2" charset="0"/>
              </a:rPr>
            </a:br>
            <a:r>
              <a:rPr lang="en-CA" sz="2000" dirty="0">
                <a:solidFill>
                  <a:schemeClr val="tx1">
                    <a:lumMod val="65000"/>
                    <a:lumOff val="35000"/>
                  </a:schemeClr>
                </a:solidFill>
                <a:effectLst/>
                <a:latin typeface="Helvetica Neue Light" panose="02000403000000020004" pitchFamily="2" charset="0"/>
                <a:ea typeface="Helvetica Neue Light" panose="02000403000000020004" pitchFamily="2" charset="0"/>
              </a:rPr>
              <a:t>Variant de signification clinique incertaine identifié. </a:t>
            </a:r>
            <a:endParaRPr lang="en-US" sz="2000" dirty="0">
              <a:solidFill>
                <a:schemeClr val="tx1">
                  <a:lumMod val="65000"/>
                  <a:lumOff val="35000"/>
                </a:schemeClr>
              </a:solidFill>
              <a:latin typeface="Helvetica Neue Light" panose="02000403000000020004" pitchFamily="2" charset="0"/>
              <a:ea typeface="Helvetica Neue Light" panose="02000403000000020004" pitchFamily="2" charset="0"/>
            </a:endParaRPr>
          </a:p>
          <a:p>
            <a:pPr marL="360000" indent="-360000">
              <a:lnSpc>
                <a:spcPct val="100000"/>
              </a:lnSpc>
              <a:spcBef>
                <a:spcPts val="300"/>
              </a:spcBef>
              <a:spcAft>
                <a:spcPts val="300"/>
              </a:spcAft>
              <a:buClr>
                <a:srgbClr val="565BB2"/>
              </a:buClr>
            </a:pPr>
            <a:r>
              <a:rPr lang="fr-CA" sz="1800" dirty="0">
                <a:solidFill>
                  <a:schemeClr val="tx1">
                    <a:lumMod val="65000"/>
                    <a:lumOff val="35000"/>
                  </a:schemeClr>
                </a:solidFill>
                <a:effectLst/>
                <a:latin typeface="Helvetica Neue Light" panose="02000403000000020004" pitchFamily="2" charset="0"/>
                <a:ea typeface="Helvetica Neue Light" panose="02000403000000020004" pitchFamily="2" charset="0"/>
              </a:rPr>
              <a:t>Il n’est actuellement pas possible de classer le variant comme étant pathogène ou bénin. </a:t>
            </a:r>
          </a:p>
          <a:p>
            <a:pPr marL="360000" indent="-360000">
              <a:lnSpc>
                <a:spcPct val="100000"/>
              </a:lnSpc>
              <a:spcBef>
                <a:spcPts val="300"/>
              </a:spcBef>
              <a:spcAft>
                <a:spcPts val="300"/>
              </a:spcAft>
              <a:buClr>
                <a:srgbClr val="565BB2"/>
              </a:buClr>
            </a:pPr>
            <a:r>
              <a:rPr lang="fr-CA" sz="1800" dirty="0">
                <a:solidFill>
                  <a:schemeClr val="tx1">
                    <a:lumMod val="65000"/>
                    <a:lumOff val="35000"/>
                  </a:schemeClr>
                </a:solidFill>
                <a:effectLst/>
                <a:latin typeface="Helvetica Neue Light" panose="02000403000000020004" pitchFamily="2" charset="0"/>
                <a:ea typeface="Helvetica Neue Light" panose="02000403000000020004" pitchFamily="2" charset="0"/>
              </a:rPr>
              <a:t>Un résultat indiquant un VUS pourrait, à l’avenir, être mieux compris ou reclassé.</a:t>
            </a:r>
            <a:endParaRPr lang="en-US" sz="1600" dirty="0">
              <a:solidFill>
                <a:schemeClr val="tx1">
                  <a:lumMod val="65000"/>
                  <a:lumOff val="35000"/>
                </a:schemeClr>
              </a:solidFill>
              <a:latin typeface="Helvetica Neue Light" panose="02000403000000020004" pitchFamily="2" charset="0"/>
              <a:ea typeface="Helvetica Neue Light" panose="02000403000000020004" pitchFamily="2" charset="0"/>
            </a:endParaRPr>
          </a:p>
          <a:p>
            <a:pPr marL="360000" indent="-360000">
              <a:lnSpc>
                <a:spcPct val="100000"/>
              </a:lnSpc>
              <a:spcBef>
                <a:spcPts val="600"/>
              </a:spcBef>
              <a:spcAft>
                <a:spcPts val="600"/>
              </a:spcAft>
              <a:buClr>
                <a:srgbClr val="565BB2"/>
              </a:buClr>
            </a:pPr>
            <a:endParaRPr lang="en-US"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718381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FBE68-17F0-30D8-D894-51DEAC4F9B99}"/>
              </a:ext>
            </a:extLst>
          </p:cNvPr>
          <p:cNvSpPr>
            <a:spLocks noGrp="1"/>
          </p:cNvSpPr>
          <p:nvPr>
            <p:ph type="title"/>
          </p:nvPr>
        </p:nvSpPr>
        <p:spPr>
          <a:xfrm>
            <a:off x="1440000" y="360000"/>
            <a:ext cx="10060709" cy="1325563"/>
          </a:xfrm>
        </p:spPr>
        <p:txBody>
          <a:bodyPr>
            <a:normAutofit/>
          </a:bodyPr>
          <a:lstStyle/>
          <a:p>
            <a:r>
              <a:rPr lang="fr-CA" sz="2800" b="1" dirty="0">
                <a:solidFill>
                  <a:srgbClr val="565BB2"/>
                </a:solidFill>
                <a:effectLst/>
                <a:latin typeface="HELVETICA NEUE LIGHT" panose="02000403000000020004" pitchFamily="2" charset="0"/>
                <a:ea typeface="HELVETICA NEUE LIGHT" panose="02000403000000020004" pitchFamily="2" charset="0"/>
              </a:rPr>
              <a:t>Ressources de l’ACCG sur le Test génétique initié par le médecin traitant (Test génétique de type « mainstream »)</a:t>
            </a:r>
            <a:endParaRPr lang="en-US" sz="2800" b="1" dirty="0">
              <a:solidFill>
                <a:srgbClr val="565BB2"/>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sp>
        <p:nvSpPr>
          <p:cNvPr id="10" name="Content Placeholder 2">
            <a:extLst>
              <a:ext uri="{FF2B5EF4-FFF2-40B4-BE49-F238E27FC236}">
                <a16:creationId xmlns:a16="http://schemas.microsoft.com/office/drawing/2014/main" id="{0D7BBCF9-7404-9807-609B-49D22C38243C}"/>
              </a:ext>
            </a:extLst>
          </p:cNvPr>
          <p:cNvSpPr txBox="1">
            <a:spLocks/>
          </p:cNvSpPr>
          <p:nvPr/>
        </p:nvSpPr>
        <p:spPr>
          <a:xfrm>
            <a:off x="6659881" y="5054754"/>
            <a:ext cx="2159999" cy="8761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spcAft>
                <a:spcPts val="600"/>
              </a:spcAft>
              <a:buClr>
                <a:srgbClr val="565BB2"/>
              </a:buClr>
              <a:buFont typeface="Arial" panose="020B0604020202020204" pitchFamily="34" charset="0"/>
              <a:buNone/>
            </a:pPr>
            <a:r>
              <a:rPr lang="fr-CA" sz="1400" dirty="0">
                <a:solidFill>
                  <a:srgbClr val="565BB2"/>
                </a:solidFill>
                <a:effectLst/>
                <a:latin typeface="Helvetica Neue Light" panose="02000403000000020004" pitchFamily="2" charset="0"/>
                <a:ea typeface="Helvetica Neue Light" panose="02000403000000020004" pitchFamily="2" charset="0"/>
              </a:rPr>
              <a:t>Lettres annonçant au patient le résultat</a:t>
            </a:r>
            <a:br>
              <a:rPr lang="fr-CA" sz="1400" dirty="0">
                <a:solidFill>
                  <a:srgbClr val="565BB2"/>
                </a:solidFill>
                <a:effectLst/>
                <a:latin typeface="Helvetica Neue Light" panose="02000403000000020004" pitchFamily="2" charset="0"/>
                <a:ea typeface="Helvetica Neue Light" panose="02000403000000020004" pitchFamily="2" charset="0"/>
              </a:rPr>
            </a:br>
            <a:r>
              <a:rPr lang="fr-CA" sz="1400" dirty="0">
                <a:solidFill>
                  <a:srgbClr val="565BB2"/>
                </a:solidFill>
                <a:effectLst/>
                <a:latin typeface="Helvetica Neue Light" panose="02000403000000020004" pitchFamily="2" charset="0"/>
                <a:ea typeface="Helvetica Neue Light" panose="02000403000000020004" pitchFamily="2" charset="0"/>
              </a:rPr>
              <a:t>du dépistage</a:t>
            </a:r>
            <a:endParaRPr lang="en-US" sz="1400" dirty="0">
              <a:solidFill>
                <a:srgbClr val="565BB2"/>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sp>
        <p:nvSpPr>
          <p:cNvPr id="15" name="Content Placeholder 2">
            <a:extLst>
              <a:ext uri="{FF2B5EF4-FFF2-40B4-BE49-F238E27FC236}">
                <a16:creationId xmlns:a16="http://schemas.microsoft.com/office/drawing/2014/main" id="{98750CD2-01CF-1679-4B64-D2039720A652}"/>
              </a:ext>
            </a:extLst>
          </p:cNvPr>
          <p:cNvSpPr txBox="1">
            <a:spLocks/>
          </p:cNvSpPr>
          <p:nvPr/>
        </p:nvSpPr>
        <p:spPr>
          <a:xfrm>
            <a:off x="4139882" y="5054754"/>
            <a:ext cx="2159999" cy="7110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spcAft>
                <a:spcPts val="600"/>
              </a:spcAft>
              <a:buClr>
                <a:srgbClr val="565BB2"/>
              </a:buClr>
              <a:buFont typeface="Arial" panose="020B0604020202020204" pitchFamily="34" charset="0"/>
              <a:buNone/>
            </a:pPr>
            <a:r>
              <a:rPr lang="fr-CA" sz="1400" dirty="0">
                <a:solidFill>
                  <a:srgbClr val="565BB2"/>
                </a:solidFill>
                <a:effectLst/>
                <a:latin typeface="Helvetica Neue Light" panose="02000403000000020004" pitchFamily="2" charset="0"/>
                <a:ea typeface="Helvetica Neue Light" panose="02000403000000020004" pitchFamily="2" charset="0"/>
              </a:rPr>
              <a:t>Document à remettre</a:t>
            </a:r>
            <a:br>
              <a:rPr lang="fr-CA" sz="1400" dirty="0">
                <a:solidFill>
                  <a:srgbClr val="565BB2"/>
                </a:solidFill>
                <a:effectLst/>
                <a:latin typeface="Helvetica Neue Light" panose="02000403000000020004" pitchFamily="2" charset="0"/>
                <a:ea typeface="Helvetica Neue Light" panose="02000403000000020004" pitchFamily="2" charset="0"/>
              </a:rPr>
            </a:br>
            <a:r>
              <a:rPr lang="fr-CA" sz="1400" dirty="0">
                <a:solidFill>
                  <a:srgbClr val="565BB2"/>
                </a:solidFill>
                <a:effectLst/>
                <a:latin typeface="Helvetica Neue Light" panose="02000403000000020004" pitchFamily="2" charset="0"/>
                <a:ea typeface="Helvetica Neue Light" panose="02000403000000020004" pitchFamily="2" charset="0"/>
              </a:rPr>
              <a:t>au patient</a:t>
            </a:r>
            <a:endParaRPr lang="en-US" sz="1400" dirty="0">
              <a:solidFill>
                <a:srgbClr val="565BB2"/>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sp>
        <p:nvSpPr>
          <p:cNvPr id="16" name="Content Placeholder 2">
            <a:extLst>
              <a:ext uri="{FF2B5EF4-FFF2-40B4-BE49-F238E27FC236}">
                <a16:creationId xmlns:a16="http://schemas.microsoft.com/office/drawing/2014/main" id="{38FE58F3-F217-954F-DCBF-E6C5D383D159}"/>
              </a:ext>
            </a:extLst>
          </p:cNvPr>
          <p:cNvSpPr txBox="1">
            <a:spLocks/>
          </p:cNvSpPr>
          <p:nvPr/>
        </p:nvSpPr>
        <p:spPr>
          <a:xfrm>
            <a:off x="1619882" y="5054754"/>
            <a:ext cx="2160000" cy="7110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spcAft>
                <a:spcPts val="600"/>
              </a:spcAft>
              <a:buClr>
                <a:srgbClr val="565BB2"/>
              </a:buClr>
              <a:buFont typeface="Arial" panose="020B0604020202020204" pitchFamily="34" charset="0"/>
              <a:buNone/>
            </a:pPr>
            <a:r>
              <a:rPr lang="fr-CA" sz="1400" dirty="0">
                <a:solidFill>
                  <a:srgbClr val="565BB2"/>
                </a:solidFill>
                <a:effectLst/>
                <a:latin typeface="Helvetica Neue Light" panose="02000403000000020004" pitchFamily="2" charset="0"/>
                <a:ea typeface="Helvetica Neue Light" panose="02000403000000020004" pitchFamily="2" charset="0"/>
              </a:rPr>
              <a:t>Liste de vérification à l’intention du clinicien</a:t>
            </a:r>
            <a:endParaRPr lang="en-US" sz="1400" dirty="0">
              <a:solidFill>
                <a:srgbClr val="565BB2"/>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sp>
        <p:nvSpPr>
          <p:cNvPr id="19" name="Content Placeholder 2">
            <a:extLst>
              <a:ext uri="{FF2B5EF4-FFF2-40B4-BE49-F238E27FC236}">
                <a16:creationId xmlns:a16="http://schemas.microsoft.com/office/drawing/2014/main" id="{82270783-F6F5-898C-6F93-00440CD270BB}"/>
              </a:ext>
            </a:extLst>
          </p:cNvPr>
          <p:cNvSpPr txBox="1">
            <a:spLocks/>
          </p:cNvSpPr>
          <p:nvPr/>
        </p:nvSpPr>
        <p:spPr>
          <a:xfrm>
            <a:off x="9594022" y="5054754"/>
            <a:ext cx="1678752" cy="7110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spcAft>
                <a:spcPts val="600"/>
              </a:spcAft>
              <a:buClr>
                <a:srgbClr val="565BB2"/>
              </a:buClr>
              <a:buFont typeface="Arial" panose="020B0604020202020204" pitchFamily="34" charset="0"/>
              <a:buNone/>
            </a:pPr>
            <a:r>
              <a:rPr lang="fr-CA" sz="1400" dirty="0">
                <a:solidFill>
                  <a:srgbClr val="565BB2"/>
                </a:solidFill>
                <a:effectLst/>
                <a:latin typeface="Helvetica Neue Light" panose="02000403000000020004" pitchFamily="2" charset="0"/>
                <a:ea typeface="Helvetica Neue Light" panose="02000403000000020004" pitchFamily="2" charset="0"/>
              </a:rPr>
              <a:t>Vidéo à l’intention du patient</a:t>
            </a:r>
            <a:endParaRPr lang="en-US" sz="1400" dirty="0">
              <a:solidFill>
                <a:srgbClr val="565BB2"/>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pic>
        <p:nvPicPr>
          <p:cNvPr id="4" name="Picture 3" descr="A document with text and a dna strand&#10;&#10;Description automatically generated with medium confidence">
            <a:extLst>
              <a:ext uri="{FF2B5EF4-FFF2-40B4-BE49-F238E27FC236}">
                <a16:creationId xmlns:a16="http://schemas.microsoft.com/office/drawing/2014/main" id="{A6E952F6-EACC-002D-0917-757F8F72D01A}"/>
              </a:ext>
            </a:extLst>
          </p:cNvPr>
          <p:cNvPicPr>
            <a:picLocks noChangeAspect="1"/>
          </p:cNvPicPr>
          <p:nvPr/>
        </p:nvPicPr>
        <p:blipFill>
          <a:blip r:embed="rId3"/>
          <a:stretch>
            <a:fillRect/>
          </a:stretch>
        </p:blipFill>
        <p:spPr>
          <a:xfrm>
            <a:off x="1620000" y="2160000"/>
            <a:ext cx="2161473" cy="279720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6" name="Picture 5" descr="A poster of a medical information&#10;&#10;Description automatically generated with medium confidence">
            <a:extLst>
              <a:ext uri="{FF2B5EF4-FFF2-40B4-BE49-F238E27FC236}">
                <a16:creationId xmlns:a16="http://schemas.microsoft.com/office/drawing/2014/main" id="{E7E9E2DC-46B8-00EF-ACDB-077A9EE16FBF}"/>
              </a:ext>
            </a:extLst>
          </p:cNvPr>
          <p:cNvPicPr>
            <a:picLocks noChangeAspect="1"/>
          </p:cNvPicPr>
          <p:nvPr/>
        </p:nvPicPr>
        <p:blipFill>
          <a:blip r:embed="rId4"/>
          <a:stretch>
            <a:fillRect/>
          </a:stretch>
        </p:blipFill>
        <p:spPr>
          <a:xfrm>
            <a:off x="4140000" y="2160000"/>
            <a:ext cx="2160000" cy="2777143"/>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8" name="Picture 7" descr="A document with text and images&#10;&#10;Description automatically generated with medium confidence">
            <a:extLst>
              <a:ext uri="{FF2B5EF4-FFF2-40B4-BE49-F238E27FC236}">
                <a16:creationId xmlns:a16="http://schemas.microsoft.com/office/drawing/2014/main" id="{79F8C3F9-C035-6ABA-7E67-6BEFF857B893}"/>
              </a:ext>
            </a:extLst>
          </p:cNvPr>
          <p:cNvPicPr>
            <a:picLocks noChangeAspect="1"/>
          </p:cNvPicPr>
          <p:nvPr/>
        </p:nvPicPr>
        <p:blipFill>
          <a:blip r:embed="rId5"/>
          <a:stretch>
            <a:fillRect/>
          </a:stretch>
        </p:blipFill>
        <p:spPr>
          <a:xfrm>
            <a:off x="6660000" y="2160000"/>
            <a:ext cx="2161473" cy="279720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1" name="Picture 10" descr="A blue background with white text&#10;&#10;Description automatically generated">
            <a:extLst>
              <a:ext uri="{FF2B5EF4-FFF2-40B4-BE49-F238E27FC236}">
                <a16:creationId xmlns:a16="http://schemas.microsoft.com/office/drawing/2014/main" id="{607D4494-F66F-3266-9035-B9803E988ED2}"/>
              </a:ext>
            </a:extLst>
          </p:cNvPr>
          <p:cNvPicPr>
            <a:picLocks noChangeAspect="1"/>
          </p:cNvPicPr>
          <p:nvPr/>
        </p:nvPicPr>
        <p:blipFill rotWithShape="1">
          <a:blip r:embed="rId6"/>
          <a:srcRect t="5035" b="8354"/>
          <a:stretch/>
        </p:blipFill>
        <p:spPr>
          <a:xfrm>
            <a:off x="9187200" y="2728800"/>
            <a:ext cx="2494800" cy="1350493"/>
          </a:xfrm>
          <a:prstGeom prst="rect">
            <a:avLst/>
          </a:prstGeom>
        </p:spPr>
      </p:pic>
    </p:spTree>
    <p:extLst>
      <p:ext uri="{BB962C8B-B14F-4D97-AF65-F5344CB8AC3E}">
        <p14:creationId xmlns:p14="http://schemas.microsoft.com/office/powerpoint/2010/main" val="18009861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4968</TotalTime>
  <Words>1011</Words>
  <Application>Microsoft Macintosh PowerPoint</Application>
  <PresentationFormat>Widescreen</PresentationFormat>
  <Paragraphs>65</Paragraphs>
  <Slides>14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Calibri</vt:lpstr>
      <vt:lpstr>Calibri Light</vt:lpstr>
      <vt:lpstr>Courier New</vt:lpstr>
      <vt:lpstr>Helvetica Neue</vt:lpstr>
      <vt:lpstr>Helvetica Neue Light</vt:lpstr>
      <vt:lpstr>Helvetica Neue Light</vt:lpstr>
      <vt:lpstr>HELVETICA NEUE THIN</vt:lpstr>
      <vt:lpstr>Wingdings</vt:lpstr>
      <vt:lpstr>Office Theme</vt:lpstr>
      <vt:lpstr>Jeu de diapositives sur le Test  génétique de type « mainstream » </vt:lpstr>
      <vt:lpstr>Qu’est-ce que le Test génétique initié par le médecin traitant (Test génétique de type « mainstream »)? </vt:lpstr>
      <vt:lpstr>Qui y est admissible?</vt:lpstr>
      <vt:lpstr>Justification</vt:lpstr>
      <vt:lpstr>Parcours de dépistage génétique classique</vt:lpstr>
      <vt:lpstr>Options de parcours d’un Test génétique initié par le médecin traitant (Test génétique de type « mainstream »)*</vt:lpstr>
      <vt:lpstr>Principaux points de discussion avec vos patients</vt:lpstr>
      <vt:lpstr>Résultat du test de dépistage génétique</vt:lpstr>
      <vt:lpstr>Ressources de l’ACCG sur le Test génétique initié par le médecin traitant (Test génétique de type « mainstream »)</vt:lpstr>
      <vt:lpstr>Comment faire une demande de dépistage génétique</vt:lpstr>
      <vt:lpstr>Se soumettre à un dépistage génétique est un choix</vt:lpstr>
      <vt:lpstr>Le travail en équipe interdisciplinaire présente un grand intérêt : trouvez vos champions!</vt:lpstr>
      <vt:lpstr>Prochaines étapes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dc:title>
  <dc:creator>Mark Suzuki-Tsuji</dc:creator>
  <cp:lastModifiedBy>Anne Wells</cp:lastModifiedBy>
  <cp:revision>112</cp:revision>
  <cp:lastPrinted>2023-05-19T20:35:50Z</cp:lastPrinted>
  <dcterms:created xsi:type="dcterms:W3CDTF">2022-09-30T13:37:07Z</dcterms:created>
  <dcterms:modified xsi:type="dcterms:W3CDTF">2023-08-24T18:00:59Z</dcterms:modified>
</cp:coreProperties>
</file>